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54" d="100"/>
          <a:sy n="154" d="100"/>
        </p:scale>
        <p:origin x="9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riskitallwithfentanyl.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pPr marL="298450" indent="-139700">
              <a:defRPr sz="1100"/>
            </a:pPr>
            <a:r>
              <a:t>Thank you for joining us today as we discuss a really important topic. </a:t>
            </a:r>
          </a:p>
          <a:p>
            <a:pPr marL="298450" indent="-139700">
              <a:defRPr sz="1100"/>
            </a:pPr>
            <a:endParaRPr/>
          </a:p>
          <a:p>
            <a:pPr marL="298450" indent="-139700">
              <a:defRPr sz="1100"/>
            </a:pPr>
            <a:r>
              <a:t>Who here today has heard of Fentanyl? </a:t>
            </a:r>
            <a:r>
              <a:rPr i="1"/>
              <a:t>(Show of hands)</a:t>
            </a:r>
          </a:p>
          <a:p>
            <a:pPr marL="298450" indent="-139700">
              <a:defRPr sz="1100" i="1"/>
            </a:pPr>
            <a:endParaRPr i="1"/>
          </a:p>
          <a:p>
            <a:pPr marL="298450" indent="-139700">
              <a:defRPr sz="1100"/>
            </a:pPr>
            <a:r>
              <a:t>For those who have, what do you know about it? </a:t>
            </a:r>
          </a:p>
          <a:p>
            <a:pPr marL="298450" indent="-139700">
              <a:defRPr sz="1100"/>
            </a:pPr>
            <a:endParaRPr/>
          </a:p>
          <a:p>
            <a:pPr marL="298450" indent="-139700">
              <a:defRPr sz="1100"/>
            </a:pPr>
            <a:r>
              <a:t>Does anyone have personal experience with this they would be willing to share? </a:t>
            </a:r>
          </a:p>
          <a:p>
            <a:pPr marL="298450" indent="-139700">
              <a:defRPr sz="1100"/>
            </a:pPr>
            <a:endParaRPr/>
          </a:p>
          <a:p>
            <a:pPr marL="298450" indent="-139700">
              <a:defRPr sz="1100"/>
            </a:pPr>
            <a:r>
              <a:t>Has anyone been offered something via social media or witnessed someone else being offered something that could be potentially dangerous? </a:t>
            </a:r>
          </a:p>
          <a:p>
            <a:pPr marL="298450" indent="-139700">
              <a:defRPr sz="1100" i="1"/>
            </a:pPr>
            <a:r>
              <a:t>(Allow discussion – validate accurate information, let them know we will go into more depth on topics, as needed)</a:t>
            </a:r>
          </a:p>
          <a:p>
            <a:pPr marL="298450" indent="-139700">
              <a:defRPr sz="1100" i="1"/>
            </a:pPr>
            <a:endParaRPr/>
          </a:p>
          <a:p>
            <a:pPr marL="298450" indent="-139700">
              <a:defRPr sz="1100"/>
            </a:pPr>
            <a:r>
              <a:t>Thank you for sharing and being so raw and honest.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marL="298450" indent="-139700">
              <a:defRPr sz="1100"/>
            </a:pPr>
            <a:r>
              <a:t>On this website, we have a toolkit that contains the videos you just saw, as well as some that are sized for a variety of social media platforms. </a:t>
            </a:r>
          </a:p>
          <a:p>
            <a:pPr marL="298450" indent="-139700">
              <a:defRPr sz="1100"/>
            </a:pPr>
            <a:endParaRPr/>
          </a:p>
          <a:p>
            <a:pPr marL="298450" indent="-139700">
              <a:defRPr sz="1100"/>
            </a:pPr>
            <a:r>
              <a:t>There also are social media graphics, posters, fliers, even TV and radio spots and banner ads.</a:t>
            </a:r>
          </a:p>
          <a:p>
            <a:pPr marL="298450" indent="-139700">
              <a:defRPr sz="1100"/>
            </a:pPr>
            <a:endParaRPr/>
          </a:p>
          <a:p>
            <a:pPr marL="298450" indent="-139700">
              <a:defRPr sz="1100"/>
            </a:pPr>
            <a:r>
              <a:t>These are all available free to anyone who wants to use them.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xfrm>
            <a:off x="381000" y="685800"/>
            <a:ext cx="6096000" cy="3429000"/>
          </a:xfrm>
          <a:prstGeom prst="rect">
            <a:avLst/>
          </a:prstGeom>
        </p:spPr>
        <p:txBody>
          <a:bodyPr/>
          <a:lstStyle/>
          <a:p>
            <a:endParaRPr/>
          </a:p>
        </p:txBody>
      </p:sp>
      <p:sp>
        <p:nvSpPr>
          <p:cNvPr id="208" name="Shape 208"/>
          <p:cNvSpPr>
            <a:spLocks noGrp="1"/>
          </p:cNvSpPr>
          <p:nvPr>
            <p:ph type="body" sz="quarter" idx="1"/>
          </p:nvPr>
        </p:nvSpPr>
        <p:spPr>
          <a:prstGeom prst="rect">
            <a:avLst/>
          </a:prstGeom>
        </p:spPr>
        <p:txBody>
          <a:bodyPr/>
          <a:lstStyle/>
          <a:p>
            <a:pPr marL="298450" indent="-139700">
              <a:defRPr sz="1100"/>
            </a:pPr>
            <a:r>
              <a:t>Here’s what we would love to ask you to do:</a:t>
            </a:r>
          </a:p>
          <a:p>
            <a:pPr marL="298450" indent="-139700">
              <a:defRPr sz="1100"/>
            </a:pPr>
            <a:endParaRPr/>
          </a:p>
          <a:p>
            <a:pPr marL="171450" indent="-171450">
              <a:buClr>
                <a:srgbClr val="000000"/>
              </a:buClr>
              <a:buSzPts val="1100"/>
              <a:buFont typeface="Arial"/>
              <a:buChar char="●"/>
              <a:defRPr sz="1100"/>
            </a:pPr>
            <a:r>
              <a:t>Use the provided social assets to share this super important message with your friends and social networks.</a:t>
            </a:r>
          </a:p>
          <a:p>
            <a:pPr marL="171450" indent="-171450">
              <a:buClr>
                <a:srgbClr val="000000"/>
              </a:buClr>
              <a:buSzPts val="1100"/>
              <a:buFont typeface="Arial"/>
              <a:buChar char="●"/>
              <a:defRPr sz="1100"/>
            </a:pPr>
            <a:r>
              <a:t>Think about how we can activate this campaign in your school, your places of worship, sports team or other community group. </a:t>
            </a:r>
          </a:p>
          <a:p>
            <a:pPr marL="1085850" lvl="1" indent="-171450">
              <a:buClr>
                <a:srgbClr val="000000"/>
              </a:buClr>
              <a:buSzPts val="1100"/>
              <a:buFont typeface="Arial"/>
              <a:buChar char="○"/>
              <a:defRPr sz="1100"/>
            </a:pPr>
            <a:r>
              <a:t>Can we hang posters around? </a:t>
            </a:r>
          </a:p>
          <a:p>
            <a:pPr marL="1085850" lvl="1" indent="-171450">
              <a:buClr>
                <a:srgbClr val="000000"/>
              </a:buClr>
              <a:buSzPts val="1100"/>
              <a:buFont typeface="Arial"/>
              <a:buChar char="○"/>
              <a:defRPr sz="1100"/>
            </a:pPr>
            <a:r>
              <a:t>Can we use the ads in your school TV or newspapers? </a:t>
            </a:r>
          </a:p>
          <a:p>
            <a:pPr marL="1085850" lvl="1" indent="-171450">
              <a:buClr>
                <a:srgbClr val="000000"/>
              </a:buClr>
              <a:buSzPts val="1100"/>
              <a:buFont typeface="Arial"/>
              <a:buChar char="○"/>
              <a:defRPr sz="1100"/>
            </a:pPr>
            <a:r>
              <a:t>Is there a way to incorporate this campaign into a school assembly? </a:t>
            </a:r>
          </a:p>
          <a:p>
            <a:pPr marL="1085850" lvl="1" indent="-171450">
              <a:buClr>
                <a:srgbClr val="000000"/>
              </a:buClr>
              <a:buSzPts val="1100"/>
              <a:buFont typeface="Arial"/>
              <a:buChar char="○"/>
              <a:defRPr sz="1100"/>
            </a:pPr>
            <a:r>
              <a:t>Is there a student club that would want to take up Fentanyl awareness as one of their service projects?</a:t>
            </a:r>
          </a:p>
          <a:p>
            <a:pPr marL="171450" indent="-171450">
              <a:buClr>
                <a:srgbClr val="000000"/>
              </a:buClr>
              <a:buSzPts val="1100"/>
              <a:buFont typeface="Arial"/>
              <a:buChar char="●"/>
              <a:defRPr sz="1100"/>
            </a:pPr>
            <a:r>
              <a:t>We are open to every idea you have.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98450" indent="-139700">
              <a:defRPr sz="1100"/>
            </a:pPr>
            <a:r>
              <a:t>(Open discussion/brainstorming)</a:t>
            </a:r>
          </a:p>
          <a:p>
            <a:pPr marL="298450" indent="-139700">
              <a:defRPr sz="1100"/>
            </a:pPr>
            <a:endParaRPr/>
          </a:p>
          <a:p>
            <a:pPr marL="298450" indent="-139700">
              <a:defRPr sz="1100"/>
            </a:pPr>
            <a:r>
              <a:t>I love hearing all of these ideas! </a:t>
            </a:r>
          </a:p>
          <a:p>
            <a:pPr marL="298450" indent="-139700">
              <a:defRPr sz="1100"/>
            </a:pPr>
            <a:endParaRPr/>
          </a:p>
          <a:p>
            <a:pPr marL="298450" indent="-139700">
              <a:defRPr sz="1100"/>
            </a:pPr>
            <a:r>
              <a:t>Please let me know how I can support you in making these things happen.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xfrm>
            <a:off x="381000" y="685800"/>
            <a:ext cx="6096000" cy="3429000"/>
          </a:xfrm>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pPr marL="298450" indent="-139700">
              <a:defRPr sz="1100"/>
            </a:pPr>
            <a:r>
              <a:t>Well, we are done here today – but I hope you will join me in committing to the following:</a:t>
            </a:r>
          </a:p>
          <a:p>
            <a:pPr marL="298450" indent="-139700">
              <a:defRPr sz="1100"/>
            </a:pPr>
            <a:endParaRPr/>
          </a:p>
          <a:p>
            <a:pPr marL="171450" indent="-171450">
              <a:buClr>
                <a:srgbClr val="000000"/>
              </a:buClr>
              <a:buSzPts val="1100"/>
              <a:buFont typeface="Arial"/>
              <a:buChar char="●"/>
              <a:defRPr sz="1100"/>
            </a:pPr>
            <a:r>
              <a:t>Learn all you can</a:t>
            </a:r>
          </a:p>
          <a:p>
            <a:pPr marL="171450" indent="-171450">
              <a:buClr>
                <a:srgbClr val="000000"/>
              </a:buClr>
              <a:buSzPts val="1100"/>
              <a:buFont typeface="Arial"/>
              <a:buChar char="●"/>
              <a:defRPr sz="1100"/>
            </a:pPr>
            <a:r>
              <a:t>Share all you learn</a:t>
            </a:r>
          </a:p>
          <a:p>
            <a:pPr marL="171450" indent="-171450">
              <a:buClr>
                <a:srgbClr val="000000"/>
              </a:buClr>
              <a:buSzPts val="1100"/>
              <a:buFont typeface="Arial"/>
              <a:buChar char="●"/>
              <a:defRPr sz="1100"/>
            </a:pPr>
            <a:r>
              <a:t>Work together to save lives.</a:t>
            </a:r>
          </a:p>
          <a:p>
            <a:pPr marL="171450" indent="-171450">
              <a:buClr>
                <a:srgbClr val="000000"/>
              </a:buClr>
              <a:buSzPts val="1100"/>
              <a:buFont typeface="Arial"/>
              <a:buChar char="●"/>
              <a:defRPr sz="1100"/>
            </a:pPr>
            <a:endParaRPr/>
          </a:p>
          <a:p>
            <a:pPr>
              <a:defRPr sz="1100"/>
            </a:pPr>
            <a:r>
              <a:t>Lastly, there is power and healing in sharing our stories, to honor those we’ve lost and to help others understand the true dangers of this drug. If you would like to add your experience, photos, or memories, you can do so on the website - RiskItAllWithFentanyl.com.</a:t>
            </a:r>
          </a:p>
          <a:p>
            <a:pPr>
              <a:defRPr sz="1100"/>
            </a:pPr>
            <a:endParaRPr/>
          </a:p>
          <a:p>
            <a:pPr>
              <a:defRPr sz="1100"/>
            </a:pPr>
            <a:r>
              <a:t>Thank you!</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marL="298450" indent="-139700">
              <a:defRPr sz="1100"/>
            </a:pPr>
            <a:r>
              <a:t>First, it is important that you know that Fentanyl is creating a crisis all over the country – and especially right here in our community.</a:t>
            </a:r>
          </a:p>
          <a:p>
            <a:pPr marL="298450" indent="-139700">
              <a:defRPr sz="1100"/>
            </a:pPr>
            <a:endParaRPr/>
          </a:p>
          <a:p>
            <a:pPr marL="298450" indent="-139700">
              <a:defRPr sz="1100"/>
            </a:pPr>
            <a:r>
              <a:t>Fentanyl is a synthetic drug, originally made to treat pain. But today, it is being laced – mainly by the Mexican drug cartels - into other drugs and being sold to people without them knowing what is in it. It is super easy and really inexpensive for them to make, so it is very profitable for them. </a:t>
            </a:r>
          </a:p>
          <a:p>
            <a:pPr marL="298450" indent="-139700">
              <a:defRPr sz="1100"/>
            </a:pPr>
            <a:endParaRPr/>
          </a:p>
          <a:p>
            <a:pPr marL="298450" indent="-139700">
              <a:defRPr sz="1100"/>
            </a:pPr>
            <a:r>
              <a:t>Last year, enough drugs laced with Fentanyl were seized by law enforcement to kill every American citizen. Think about that!</a:t>
            </a:r>
          </a:p>
          <a:p>
            <a:pPr marL="298450" indent="-139700">
              <a:defRPr sz="1100"/>
            </a:pPr>
            <a:endParaRPr/>
          </a:p>
          <a:p>
            <a:pPr marL="298450" indent="-139700">
              <a:defRPr sz="1100"/>
            </a:pPr>
            <a:r>
              <a:t>Fifty to 100-times more potent than morphine, Fentanyl-laced drugs have led to a 46 percent increase in deaths among people right here in Southern Nevada – in your own backyard.</a:t>
            </a:r>
          </a:p>
          <a:p>
            <a:pPr marL="298450" indent="-139700">
              <a:defRPr sz="1100"/>
            </a:pPr>
            <a:endParaRPr/>
          </a:p>
          <a:p>
            <a:pPr marL="298450" indent="-139700">
              <a:defRPr sz="1100"/>
            </a:pPr>
            <a:r>
              <a:t>Sadly, we are seeing more and more deaths among young people your age. And unlike most opiates, Fentanyl can be lethal with the first use. It only takes a two-milligram dose, </a:t>
            </a:r>
            <a:r>
              <a:rPr b="1" i="1"/>
              <a:t>similar to 5-7 grains of salt</a:t>
            </a:r>
            <a:r>
              <a:t> to cause death for an average size adult.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298450" indent="-139700">
              <a:defRPr sz="1100"/>
            </a:pPr>
            <a:r>
              <a:t>It's not just "troubled kids" who are dying - the all-too-frequent news stories show athletes, straight A students, band and drama kids losing their lives. </a:t>
            </a:r>
          </a:p>
          <a:p>
            <a:pPr marL="298450" indent="-139700">
              <a:defRPr sz="1100"/>
            </a:pPr>
            <a:endParaRPr/>
          </a:p>
          <a:p>
            <a:pPr marL="298450" indent="-139700">
              <a:defRPr sz="1100"/>
            </a:pPr>
            <a:r>
              <a:t>And it's not just happening in far-off places – high school and middle schoolers right here in Southern Nevada are affected too.</a:t>
            </a:r>
          </a:p>
          <a:p>
            <a:pPr marL="298450" indent="-139700">
              <a:defRPr sz="1100"/>
            </a:pPr>
            <a:endParaRPr/>
          </a:p>
          <a:p>
            <a:pPr marL="298450" indent="-139700">
              <a:defRPr sz="1100"/>
            </a:pPr>
            <a:r>
              <a:t>All of us were once your age – we get it. </a:t>
            </a:r>
          </a:p>
          <a:p>
            <a:pPr marL="298450" indent="-139700">
              <a:defRPr sz="1100"/>
            </a:pPr>
            <a:endParaRPr/>
          </a:p>
          <a:p>
            <a:pPr marL="298450" indent="-139700">
              <a:defRPr sz="1100"/>
            </a:pPr>
            <a:r>
              <a:t>You and your friends are likely to want to experiment – just like your parents did when they were young, and generations before them. </a:t>
            </a:r>
          </a:p>
          <a:p>
            <a:pPr marL="298450" indent="-139700">
              <a:defRPr sz="1100"/>
            </a:pPr>
            <a:endParaRPr/>
          </a:p>
          <a:p>
            <a:pPr marL="298450" indent="-139700">
              <a:defRPr sz="1100"/>
            </a:pPr>
            <a:r>
              <a:t>The problem is, the danger of this drug makes one choice potentially lethal.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381000" y="685800"/>
            <a:ext cx="6096000" cy="3429000"/>
          </a:xfrm>
          <a:prstGeom prst="rect">
            <a:avLst/>
          </a:prstGeom>
        </p:spPr>
        <p:txBody>
          <a:bodyPr/>
          <a:lstStyle/>
          <a:p>
            <a:endParaRPr/>
          </a:p>
        </p:txBody>
      </p:sp>
      <p:sp>
        <p:nvSpPr>
          <p:cNvPr id="164" name="Shape 164"/>
          <p:cNvSpPr>
            <a:spLocks noGrp="1"/>
          </p:cNvSpPr>
          <p:nvPr>
            <p:ph type="body" sz="quarter" idx="1"/>
          </p:nvPr>
        </p:nvSpPr>
        <p:spPr>
          <a:prstGeom prst="rect">
            <a:avLst/>
          </a:prstGeom>
        </p:spPr>
        <p:txBody>
          <a:bodyPr/>
          <a:lstStyle/>
          <a:p>
            <a:pPr marL="298450" indent="-139700">
              <a:defRPr sz="1100"/>
            </a:pPr>
            <a:r>
              <a:t>Today Fentanyl is being added to almost every drug conceivable. </a:t>
            </a:r>
          </a:p>
          <a:p>
            <a:pPr marL="298450" indent="-139700">
              <a:defRPr sz="1100"/>
            </a:pPr>
            <a:endParaRPr/>
          </a:p>
          <a:p>
            <a:pPr marL="298450" indent="-139700">
              <a:defRPr sz="1100"/>
            </a:pPr>
            <a:r>
              <a:t>Street drugs like heroin and cocaine are being laced at an unimaginable rate. </a:t>
            </a:r>
          </a:p>
          <a:p>
            <a:pPr marL="298450" indent="-139700">
              <a:defRPr sz="1100"/>
            </a:pPr>
            <a:endParaRPr/>
          </a:p>
          <a:p>
            <a:pPr marL="298450" indent="-139700">
              <a:defRPr sz="1100"/>
            </a:pPr>
            <a:r>
              <a:t>Sitting here now, you might think “I’ll never take drugs, but this is a prescription pill – people take them all the time.” </a:t>
            </a:r>
          </a:p>
          <a:p>
            <a:pPr marL="298450" indent="-139700">
              <a:defRPr sz="1100"/>
            </a:pPr>
            <a:endParaRPr/>
          </a:p>
          <a:p>
            <a:pPr marL="298450" indent="-139700">
              <a:defRPr sz="1100"/>
            </a:pPr>
            <a:r>
              <a:t>The DEA estimates that 6 out of every 10 pills are fake pills laced with a lethal dose of Fentanyl. Even everyday medicines like Tylenol and Ritalin and other common drugs are being found laced with Fentanyl.</a:t>
            </a:r>
          </a:p>
          <a:p>
            <a:pPr marL="298450" indent="-139700">
              <a:defRPr sz="1100"/>
            </a:pPr>
            <a:endParaRPr/>
          </a:p>
          <a:p>
            <a:pPr marL="298450" indent="-139700">
              <a:defRPr sz="1100"/>
            </a:pPr>
            <a:r>
              <a:t>Fentanyl doesn’t change the texture, smell or taste of the pill or the powder. So, you won’t even know it’s in there until it’s too late.</a:t>
            </a:r>
          </a:p>
          <a:p>
            <a:pPr marL="298450" indent="-139700">
              <a:defRPr sz="1100"/>
            </a:pPr>
            <a:endParaRPr/>
          </a:p>
          <a:p>
            <a:pPr marL="298450" indent="-139700">
              <a:defRPr sz="1100"/>
            </a:pPr>
            <a:r>
              <a:t>Can you tell the difference? </a:t>
            </a:r>
          </a:p>
          <a:p>
            <a:pPr marL="298450" indent="-139700">
              <a:defRPr sz="1100"/>
            </a:pPr>
            <a:endParaRPr/>
          </a:p>
          <a:p>
            <a:pPr marL="298450" indent="-139700">
              <a:defRPr sz="1100"/>
            </a:pPr>
            <a:r>
              <a:t>Scary, huh!</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pPr marL="298450" indent="-139700">
              <a:defRPr sz="1100"/>
            </a:pPr>
            <a:r>
              <a:t>So, we feel it is really, really important that we do something to help you and your friends understand the danger that is out there. </a:t>
            </a:r>
          </a:p>
          <a:p>
            <a:pPr marL="298450" indent="-139700">
              <a:defRPr sz="1100"/>
            </a:pPr>
            <a:endParaRPr/>
          </a:p>
          <a:p>
            <a:pPr marL="298450" indent="-139700">
              <a:defRPr sz="1100"/>
            </a:pPr>
            <a:r>
              <a:t>Most often, kids are being sold these drugs through social media. People – dealers - approach them online or through apps – lure them into thinking they are getting coke, or ecstasy or some over-the-counter drug, but in reality, it has enough Fentanyl in it to kill them. The person who is selling it may not even know it is laced with Fentanyl!</a:t>
            </a:r>
          </a:p>
          <a:p>
            <a:pPr marL="298450" indent="-139700">
              <a:defRPr sz="1100"/>
            </a:pPr>
            <a:endParaRPr/>
          </a:p>
          <a:p>
            <a:pPr marL="298450" indent="-139700">
              <a:defRPr sz="1100"/>
            </a:pPr>
            <a:r>
              <a:t>So, a campaign has been developed that will primarily show up online through popular apps, games and websites frequented by kids your age. This campaign was developed after talking to lots of kids right here in Henderson. </a:t>
            </a:r>
          </a:p>
          <a:p>
            <a:pPr marL="298450" indent="-139700">
              <a:defRPr sz="1100"/>
            </a:pPr>
            <a:endParaRPr/>
          </a:p>
          <a:p>
            <a:pPr marL="298450" indent="-139700">
              <a:defRPr sz="1100"/>
            </a:pPr>
            <a:r>
              <a:t>What we heard from them is that there were three different approaches needed to capture their attention so hopefully they hear this information before it’s too late.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xfrm>
            <a:off x="381000" y="685800"/>
            <a:ext cx="6096000" cy="3429000"/>
          </a:xfrm>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pPr marL="298450" indent="-139700">
              <a:defRPr sz="1100"/>
            </a:pPr>
            <a:r>
              <a:t>Some kids wanted to see a cinematic approach with high-quality graphics and dramatic music. </a:t>
            </a:r>
          </a:p>
          <a:p>
            <a:pPr marL="298450" indent="-139700">
              <a:defRPr sz="1100"/>
            </a:pPr>
            <a:endParaRPr/>
          </a:p>
          <a:p>
            <a:pPr marL="298450" indent="-139700">
              <a:defRPr sz="1100"/>
            </a:pPr>
            <a:r>
              <a:t>PLAY "FENTANYL IS CHANGING EVERYTHING" VIDEO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marL="298450" indent="-139700">
              <a:defRPr sz="1100"/>
            </a:pPr>
            <a:r>
              <a:t>Other kids told us “Tell it to me straight – just give me the facts.”</a:t>
            </a:r>
          </a:p>
          <a:p>
            <a:pPr marL="298450" indent="-139700">
              <a:defRPr sz="1100"/>
            </a:pPr>
            <a:endParaRPr/>
          </a:p>
          <a:p>
            <a:pPr marL="298450" indent="-139700">
              <a:defRPr sz="1100"/>
            </a:pPr>
            <a:r>
              <a:t>PLAY “IT ONLY TAKES ONCE” VIDEO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marL="298450" indent="-139700">
              <a:defRPr sz="1100"/>
            </a:pPr>
            <a:r>
              <a:t>Almost everyone we talked to said they would be persuaded by someone local who had experienced a loss due to Fentanyl, someone their age to whom they could relate.</a:t>
            </a:r>
          </a:p>
          <a:p>
            <a:pPr marL="298450" indent="-139700">
              <a:defRPr sz="1100"/>
            </a:pPr>
            <a:endParaRPr/>
          </a:p>
          <a:p>
            <a:pPr marL="298450" indent="-139700">
              <a:defRPr sz="1100"/>
            </a:pPr>
            <a:r>
              <a:t>PLAY “I MISS HIM” VIDEO</a:t>
            </a:r>
          </a:p>
          <a:p>
            <a:pPr marL="298450" indent="-139700">
              <a:defRPr sz="1100"/>
            </a:pPr>
            <a:endParaRPr/>
          </a:p>
          <a:p>
            <a:pPr marL="298450" indent="-139700">
              <a:defRPr sz="1100"/>
            </a:pPr>
            <a:r>
              <a:t>What are your thoughts about what you have seen in these videos? (open discussion)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pPr marL="298450" indent="-139700">
              <a:defRPr sz="1100"/>
            </a:pPr>
            <a:r>
              <a:t>So, this is where we need your help. </a:t>
            </a:r>
          </a:p>
          <a:p>
            <a:pPr marL="298450" indent="-139700">
              <a:defRPr sz="1100"/>
            </a:pPr>
            <a:endParaRPr/>
          </a:p>
          <a:p>
            <a:pPr marL="298450" indent="-139700">
              <a:defRPr sz="1100"/>
            </a:pPr>
            <a:r>
              <a:t>In our focus groups, it became clear that kids in junior high and high school consider what they hear from their peers much more credible than anything they hear from adults (we actually already knew that 😊)</a:t>
            </a:r>
          </a:p>
          <a:p>
            <a:pPr marL="298450" indent="-139700">
              <a:defRPr sz="1100"/>
            </a:pPr>
            <a:endParaRPr/>
          </a:p>
          <a:p>
            <a:pPr marL="298450" indent="-139700">
              <a:defRPr sz="1100"/>
            </a:pPr>
            <a:r>
              <a:t>So, we are here today because we need your help in spreading this message. </a:t>
            </a:r>
          </a:p>
          <a:p>
            <a:pPr marL="298450" indent="-139700">
              <a:defRPr sz="1100"/>
            </a:pPr>
            <a:endParaRPr/>
          </a:p>
          <a:p>
            <a:pPr marL="298450" indent="-139700">
              <a:defRPr sz="1100"/>
            </a:pPr>
            <a:r>
              <a:t>We created a website that is directed to you and your friends – </a:t>
            </a:r>
            <a:r>
              <a:rPr u="sng">
                <a:solidFill>
                  <a:schemeClr val="accent5"/>
                </a:solidFill>
                <a:uFill>
                  <a:solidFill>
                    <a:schemeClr val="accent5"/>
                  </a:solidFill>
                </a:uFill>
                <a:hlinkClick r:id="rId3"/>
              </a:rPr>
              <a:t>www.RiskItAllWithFentanyl.com</a:t>
            </a: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hyperlink" Target="https://www.dropbox.com/scl/fi/djg7cvcthax1u490x2oqh/Spanish-Fentanyl-is-Changing-Everything-Social-Media-1.mp4?rlkey=vzra3szyumz7zqvfkv5qikc3j&amp;st=81293d8w&amp;dl=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www.dropbox.com/scl/fi/clrd6tbhvst44jch0jqqt/Spanish-It-Only-Takes-Once-Social-Media-1.mp4?rlkey=yex3jg3oegbjgj2zgfal1vx9r&amp;st=nvibvods&amp;dl=0"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hyperlink" Target="https://www.dropbox.com/scl/fi/zzrya3onhbio9qhan3ocr/I-Really-Miss-Him.mp4?rlkey=xxkk0a7b2tslpz5j0jccyfpd7&amp;st=yr926ppe&amp;dl=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riskitallwithfentanyl.com/toolkit"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floor&#10;&#10;Description automatically generated">
            <a:extLst>
              <a:ext uri="{FF2B5EF4-FFF2-40B4-BE49-F238E27FC236}">
                <a16:creationId xmlns:a16="http://schemas.microsoft.com/office/drawing/2014/main" id="{B4EED7B0-B4C6-A330-8E3C-86B6B0EFB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smoke in the sky&#10;&#10;Description automatically generated">
            <a:extLst>
              <a:ext uri="{FF2B5EF4-FFF2-40B4-BE49-F238E27FC236}">
                <a16:creationId xmlns:a16="http://schemas.microsoft.com/office/drawing/2014/main" id="{51B2A8FD-8AA1-62C6-E838-9BBA2B28E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4" name="Google Shape;78;p16"/>
          <p:cNvSpPr txBox="1"/>
          <p:nvPr/>
        </p:nvSpPr>
        <p:spPr>
          <a:xfrm>
            <a:off x="489799" y="298803"/>
            <a:ext cx="8226602" cy="116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3000">
                <a:solidFill>
                  <a:srgbClr val="FFFFFF"/>
                </a:solidFill>
                <a:latin typeface="Roboto Black"/>
                <a:ea typeface="Roboto Black"/>
                <a:cs typeface="Roboto Black"/>
                <a:sym typeface="Roboto Black"/>
              </a:defRPr>
            </a:lvl1pPr>
          </a:lstStyle>
          <a:p>
            <a:r>
              <a:rPr dirty="0"/>
              <a:t>What is Fentanyl?</a:t>
            </a:r>
          </a:p>
        </p:txBody>
      </p:sp>
      <p:pic>
        <p:nvPicPr>
          <p:cNvPr id="147" name="Google Shape;81;p16" descr="Google Shape;81;p16"/>
          <p:cNvPicPr>
            <a:picLocks noChangeAspect="1"/>
          </p:cNvPicPr>
          <p:nvPr/>
        </p:nvPicPr>
        <p:blipFill>
          <a:blip r:embed="rId4"/>
          <a:stretch>
            <a:fillRect/>
          </a:stretch>
        </p:blipFill>
        <p:spPr>
          <a:xfrm>
            <a:off x="4881324" y="1119511"/>
            <a:ext cx="3872651" cy="2904478"/>
          </a:xfrm>
          <a:prstGeom prst="rect">
            <a:avLst/>
          </a:prstGeom>
          <a:ln w="12700">
            <a:miter lim="400000"/>
          </a:ln>
        </p:spPr>
      </p:pic>
      <p:pic>
        <p:nvPicPr>
          <p:cNvPr id="148" name="Google Shape;82;p16" descr="Google Shape;82;p16"/>
          <p:cNvPicPr>
            <a:picLocks noChangeAspect="1"/>
          </p:cNvPicPr>
          <p:nvPr/>
        </p:nvPicPr>
        <p:blipFill>
          <a:blip r:embed="rId5"/>
          <a:srcRect b="15460"/>
          <a:stretch>
            <a:fillRect/>
          </a:stretch>
        </p:blipFill>
        <p:spPr>
          <a:xfrm>
            <a:off x="243724" y="2141812"/>
            <a:ext cx="4269125" cy="2405326"/>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A95E428-4727-8BD4-1BF0-BCE4F71B3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3"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Local Headlines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several tablets&#10;&#10;Description automatically generated">
            <a:extLst>
              <a:ext uri="{FF2B5EF4-FFF2-40B4-BE49-F238E27FC236}">
                <a16:creationId xmlns:a16="http://schemas.microsoft.com/office/drawing/2014/main" id="{18BA90E5-C0EC-5430-DC1F-1DE90AFA2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1" name="Google Shape;88;p17"/>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Can you tell the difference?</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d smoke in the sky&#10;&#10;Description automatically generated">
            <a:extLst>
              <a:ext uri="{FF2B5EF4-FFF2-40B4-BE49-F238E27FC236}">
                <a16:creationId xmlns:a16="http://schemas.microsoft.com/office/drawing/2014/main" id="{BC4EA6FD-0845-1AEA-FBBC-B68134AD0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7" name="Google Shape;60;p14"/>
          <p:cNvSpPr txBox="1"/>
          <p:nvPr/>
        </p:nvSpPr>
        <p:spPr>
          <a:xfrm>
            <a:off x="489799" y="243141"/>
            <a:ext cx="8226602" cy="116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3000">
                <a:solidFill>
                  <a:srgbClr val="FFFFFF"/>
                </a:solidFill>
                <a:latin typeface="Roboto Black"/>
                <a:ea typeface="Roboto Black"/>
                <a:cs typeface="Roboto Black"/>
                <a:sym typeface="Roboto Black"/>
              </a:defRPr>
            </a:lvl1pPr>
          </a:lstStyle>
          <a:p>
            <a:r>
              <a:rPr dirty="0"/>
              <a:t>TT/YT/TikTok, YouTube and In Game Ads</a:t>
            </a:r>
          </a:p>
        </p:txBody>
      </p:sp>
      <p:pic>
        <p:nvPicPr>
          <p:cNvPr id="168" name="Google Shape;61;p14" descr="Google Shape;61;p14"/>
          <p:cNvPicPr>
            <a:picLocks noChangeAspect="1"/>
          </p:cNvPicPr>
          <p:nvPr/>
        </p:nvPicPr>
        <p:blipFill>
          <a:blip r:embed="rId4"/>
          <a:stretch>
            <a:fillRect/>
          </a:stretch>
        </p:blipFill>
        <p:spPr>
          <a:xfrm>
            <a:off x="1173075" y="1456024"/>
            <a:ext cx="6722651" cy="2991376"/>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hlinkClick r:id="rId3"/>
            <a:extLst>
              <a:ext uri="{FF2B5EF4-FFF2-40B4-BE49-F238E27FC236}">
                <a16:creationId xmlns:a16="http://schemas.microsoft.com/office/drawing/2014/main" id="{3CBFEC19-07CE-E287-D5F2-4CF489A79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75" name="Google Shape;95;p18"/>
          <p:cNvSpPr txBox="1"/>
          <p:nvPr/>
        </p:nvSpPr>
        <p:spPr>
          <a:xfrm>
            <a:off x="489799" y="289524"/>
            <a:ext cx="8226602" cy="116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3000">
                <a:solidFill>
                  <a:srgbClr val="FFFFFF"/>
                </a:solidFill>
                <a:latin typeface="Roboto Black"/>
                <a:ea typeface="Roboto Black"/>
                <a:cs typeface="Roboto Black"/>
                <a:sym typeface="Roboto Black"/>
              </a:defRPr>
            </a:lvl1pPr>
          </a:lstStyle>
          <a:p>
            <a:r>
              <a:t>Fentanyl is Changing Everything Video</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pill&#10;&#10;Description automatically generated">
            <a:hlinkClick r:id="rId3"/>
            <a:extLst>
              <a:ext uri="{FF2B5EF4-FFF2-40B4-BE49-F238E27FC236}">
                <a16:creationId xmlns:a16="http://schemas.microsoft.com/office/drawing/2014/main" id="{DAF2BAD9-DE3F-ECFB-FB7B-759915017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0" name="Google Shape;101;p19"/>
          <p:cNvSpPr txBox="1"/>
          <p:nvPr/>
        </p:nvSpPr>
        <p:spPr>
          <a:xfrm>
            <a:off x="489799" y="289524"/>
            <a:ext cx="8226602" cy="116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3000">
                <a:solidFill>
                  <a:srgbClr val="FFFFFF"/>
                </a:solidFill>
                <a:latin typeface="Roboto Black"/>
                <a:ea typeface="Roboto Black"/>
                <a:cs typeface="Roboto Black"/>
                <a:sym typeface="Roboto Black"/>
              </a:defRPr>
            </a:lvl1pPr>
          </a:lstStyle>
          <a:p>
            <a:r>
              <a:t>It Only Takes Once Video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the floor&#10;&#10;Description automatically generated">
            <a:hlinkClick r:id="rId3"/>
            <a:extLst>
              <a:ext uri="{FF2B5EF4-FFF2-40B4-BE49-F238E27FC236}">
                <a16:creationId xmlns:a16="http://schemas.microsoft.com/office/drawing/2014/main" id="{99788EAE-A0A1-2023-0D2E-69F71A81EB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5" name="Google Shape;107;p20"/>
          <p:cNvSpPr txBox="1"/>
          <p:nvPr/>
        </p:nvSpPr>
        <p:spPr>
          <a:xfrm>
            <a:off x="489799" y="289524"/>
            <a:ext cx="8226602" cy="1165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defRPr sz="3000">
                <a:solidFill>
                  <a:srgbClr val="FFFFFF"/>
                </a:solidFill>
                <a:latin typeface="Roboto Black"/>
                <a:ea typeface="Roboto Black"/>
                <a:cs typeface="Roboto Black"/>
                <a:sym typeface="Roboto Black"/>
              </a:defRPr>
            </a:lvl1pPr>
          </a:lstStyle>
          <a:p>
            <a:r>
              <a:t>I Really Miss Him Video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77931ED8-D661-3B2B-7FE2-CDB290253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0"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Website</a:t>
            </a:r>
          </a:p>
        </p:txBody>
      </p:sp>
      <p:pic>
        <p:nvPicPr>
          <p:cNvPr id="191" name="Picture 3" descr="Picture 3"/>
          <p:cNvPicPr>
            <a:picLocks noChangeAspect="1"/>
          </p:cNvPicPr>
          <p:nvPr/>
        </p:nvPicPr>
        <p:blipFill>
          <a:blip r:embed="rId4"/>
          <a:srcRect l="4425" t="18526" r="2711" b="26894"/>
          <a:stretch>
            <a:fillRect/>
          </a:stretch>
        </p:blipFill>
        <p:spPr>
          <a:xfrm>
            <a:off x="1286075" y="1547847"/>
            <a:ext cx="5197213" cy="3052386"/>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8F529C87-CD15-9201-5900-7F2A45258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96"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Toolkit</a:t>
            </a:r>
          </a:p>
        </p:txBody>
      </p:sp>
      <p:pic>
        <p:nvPicPr>
          <p:cNvPr id="197" name="Picture 3" descr="Picture 3"/>
          <p:cNvPicPr>
            <a:picLocks noChangeAspect="1"/>
          </p:cNvPicPr>
          <p:nvPr/>
        </p:nvPicPr>
        <p:blipFill>
          <a:blip r:embed="rId4"/>
          <a:srcRect t="11616" b="7071"/>
          <a:stretch>
            <a:fillRect/>
          </a:stretch>
        </p:blipFill>
        <p:spPr>
          <a:xfrm>
            <a:off x="489217" y="1707091"/>
            <a:ext cx="4504838" cy="2297584"/>
          </a:xfrm>
          <a:prstGeom prst="rect">
            <a:avLst/>
          </a:prstGeom>
          <a:ln w="12700">
            <a:miter lim="400000"/>
          </a:ln>
        </p:spPr>
      </p:pic>
      <p:pic>
        <p:nvPicPr>
          <p:cNvPr id="198" name="Picture 4" descr="Picture 4"/>
          <p:cNvPicPr>
            <a:picLocks noChangeAspect="1"/>
          </p:cNvPicPr>
          <p:nvPr/>
        </p:nvPicPr>
        <p:blipFill>
          <a:blip r:embed="rId5"/>
          <a:srcRect l="5265" t="12106" r="10226"/>
          <a:stretch>
            <a:fillRect/>
          </a:stretch>
        </p:blipFill>
        <p:spPr>
          <a:xfrm>
            <a:off x="5158435" y="1707013"/>
            <a:ext cx="3372236" cy="2193407"/>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BC58333E-9134-4B2F-9525-02DE00C6B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03" name="Google Shape;72;p15"/>
          <p:cNvSpPr txBox="1"/>
          <p:nvPr/>
        </p:nvSpPr>
        <p:spPr>
          <a:xfrm>
            <a:off x="489799" y="365724"/>
            <a:ext cx="8226602" cy="10972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How Can You Help?</a:t>
            </a:r>
          </a:p>
        </p:txBody>
      </p:sp>
      <p:sp>
        <p:nvSpPr>
          <p:cNvPr id="204" name="TextBox 3"/>
          <p:cNvSpPr txBox="1"/>
          <p:nvPr/>
        </p:nvSpPr>
        <p:spPr>
          <a:xfrm>
            <a:off x="729787" y="1827067"/>
            <a:ext cx="7873192"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1450" indent="-171450">
              <a:buClr>
                <a:srgbClr val="000000"/>
              </a:buClr>
              <a:buSzPct val="100000"/>
              <a:buFont typeface="Arial"/>
              <a:buChar char="•"/>
              <a:defRPr>
                <a:solidFill>
                  <a:srgbClr val="242424"/>
                </a:solidFill>
              </a:defRPr>
            </a:pPr>
            <a:r>
              <a:t>Use the social media videos</a:t>
            </a:r>
          </a:p>
          <a:p>
            <a:pPr marL="171450" indent="-171450">
              <a:buClr>
                <a:srgbClr val="000000"/>
              </a:buClr>
              <a:buSzPct val="100000"/>
              <a:buFont typeface="Arial"/>
              <a:buChar char="•"/>
              <a:defRPr>
                <a:solidFill>
                  <a:srgbClr val="242424"/>
                </a:solidFill>
              </a:defRPr>
            </a:pPr>
            <a:r>
              <a:t>Activate the campaign in your school, at your places of worship, with your sports team or other community group</a:t>
            </a:r>
          </a:p>
        </p:txBody>
      </p:sp>
      <p:sp>
        <p:nvSpPr>
          <p:cNvPr id="205" name="TextBox 4"/>
          <p:cNvSpPr txBox="1"/>
          <p:nvPr/>
        </p:nvSpPr>
        <p:spPr>
          <a:xfrm>
            <a:off x="1350644" y="2514599"/>
            <a:ext cx="5156837" cy="695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lvl="4" indent="-285750">
              <a:buClr>
                <a:srgbClr val="000000"/>
              </a:buClr>
              <a:buSzPct val="100000"/>
              <a:buFont typeface="Courier New"/>
              <a:buChar char="o"/>
              <a:defRPr>
                <a:solidFill>
                  <a:srgbClr val="242424"/>
                </a:solidFill>
              </a:defRPr>
            </a:pPr>
            <a:r>
              <a:t>Posters</a:t>
            </a:r>
          </a:p>
          <a:p>
            <a:pPr marL="285750" indent="-285750">
              <a:buClr>
                <a:srgbClr val="000000"/>
              </a:buClr>
              <a:buSzPct val="100000"/>
              <a:buFont typeface="Courier New"/>
              <a:buChar char="o"/>
              <a:defRPr>
                <a:solidFill>
                  <a:srgbClr val="242424"/>
                </a:solidFill>
              </a:defRPr>
            </a:pPr>
            <a:r>
              <a:t>School TV/Newspaper/Morning Announcements</a:t>
            </a:r>
          </a:p>
          <a:p>
            <a:pPr marL="285750" indent="-285750">
              <a:buClr>
                <a:srgbClr val="000000"/>
              </a:buClr>
              <a:buSzPct val="100000"/>
              <a:buFont typeface="Courier New"/>
              <a:buChar char="o"/>
              <a:defRPr>
                <a:solidFill>
                  <a:srgbClr val="242424"/>
                </a:solidFill>
              </a:defRPr>
            </a:pPr>
            <a:r>
              <a:t>Student Club</a:t>
            </a:r>
          </a:p>
        </p:txBody>
      </p:sp>
      <p:sp>
        <p:nvSpPr>
          <p:cNvPr id="206" name="TextBox 5"/>
          <p:cNvSpPr txBox="1"/>
          <p:nvPr/>
        </p:nvSpPr>
        <p:spPr>
          <a:xfrm>
            <a:off x="731519" y="3381375"/>
            <a:ext cx="3556637"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85750" indent="-285750">
              <a:buClr>
                <a:srgbClr val="000000"/>
              </a:buClr>
              <a:buSzPct val="100000"/>
              <a:buFont typeface="Arial"/>
              <a:buChar char="•"/>
              <a:defRPr>
                <a:solidFill>
                  <a:srgbClr val="242424"/>
                </a:solidFill>
              </a:defRPr>
            </a:lvl1pPr>
          </a:lstStyle>
          <a:p>
            <a:r>
              <a:t>Other Ideas?</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board with red paint on it&#10;&#10;Description automatically generated">
            <a:extLst>
              <a:ext uri="{FF2B5EF4-FFF2-40B4-BE49-F238E27FC236}">
                <a16:creationId xmlns:a16="http://schemas.microsoft.com/office/drawing/2014/main" id="{71F3138F-D8B2-E45D-5734-C7A7A0A5AE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2"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Train the Trainer Guide</a:t>
            </a:r>
          </a:p>
        </p:txBody>
      </p:sp>
      <p:sp>
        <p:nvSpPr>
          <p:cNvPr id="113" name="TextBox 1"/>
          <p:cNvSpPr txBox="1"/>
          <p:nvPr/>
        </p:nvSpPr>
        <p:spPr>
          <a:xfrm>
            <a:off x="729787" y="1827067"/>
            <a:ext cx="7873192" cy="17112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242424"/>
                </a:solidFill>
              </a:defRPr>
            </a:pPr>
            <a:r>
              <a:t>Welcome to the "Train the Trainer" guide for the </a:t>
            </a:r>
            <a:r>
              <a:rPr b="1" i="1"/>
              <a:t>#RiskItAllWithFentanyl </a:t>
            </a:r>
            <a:r>
              <a:t>Awareness Campaign! </a:t>
            </a:r>
          </a:p>
          <a:p>
            <a:pPr>
              <a:defRPr>
                <a:solidFill>
                  <a:srgbClr val="242424"/>
                </a:solidFill>
              </a:defRPr>
            </a:pPr>
            <a:endParaRPr/>
          </a:p>
          <a:p>
            <a:pPr>
              <a:defRPr>
                <a:solidFill>
                  <a:srgbClr val="242424"/>
                </a:solidFill>
              </a:defRPr>
            </a:pPr>
            <a:r>
              <a:t>This guide is specifically tailored to equip you with the necessary knowledge and skills to effectively educate kids about the dangers and risks associated with fentanyl, a potent synthetic opioid that is increasingly causing deaths in our youth. </a:t>
            </a:r>
          </a:p>
          <a:p>
            <a:pPr>
              <a:defRPr>
                <a:solidFill>
                  <a:srgbClr val="242424"/>
                </a:solidFill>
              </a:defRPr>
            </a:pPr>
            <a:endParaRPr/>
          </a:p>
          <a:p>
            <a:pPr>
              <a:defRPr>
                <a:solidFill>
                  <a:srgbClr val="242424"/>
                </a:solidFill>
              </a:defRPr>
            </a:pPr>
            <a:r>
              <a:t>By becoming a trained facilitator, you can make a significant impact in raising awareness, preventing fentanyl-related harm, and saving lives.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Google Shape;112;p21" descr="Google Shape;112;p21"/>
          <p:cNvPicPr>
            <a:picLocks noChangeAspect="1"/>
          </p:cNvPicPr>
          <p:nvPr/>
        </p:nvPicPr>
        <p:blipFill>
          <a:blip r:embed="rId3"/>
          <a:stretch>
            <a:fillRect/>
          </a:stretch>
        </p:blipFill>
        <p:spPr>
          <a:xfrm>
            <a:off x="0" y="0"/>
            <a:ext cx="9144001" cy="5143499"/>
          </a:xfrm>
          <a:prstGeom prst="rect">
            <a:avLst/>
          </a:prstGeom>
          <a:ln w="12700">
            <a:miter lim="400000"/>
          </a:ln>
        </p:spPr>
      </p:pic>
      <p:pic>
        <p:nvPicPr>
          <p:cNvPr id="211" name="Google Shape;113;p21" descr="Google Shape;113;p21"/>
          <p:cNvPicPr>
            <a:picLocks noChangeAspect="1"/>
          </p:cNvPicPr>
          <p:nvPr/>
        </p:nvPicPr>
        <p:blipFill>
          <a:blip r:embed="rId4"/>
          <a:stretch>
            <a:fillRect/>
          </a:stretch>
        </p:blipFill>
        <p:spPr>
          <a:xfrm>
            <a:off x="369450" y="395300"/>
            <a:ext cx="3601978" cy="1139477"/>
          </a:xfrm>
          <a:prstGeom prst="rect">
            <a:avLst/>
          </a:prstGeom>
          <a:ln w="12700">
            <a:miter lim="400000"/>
          </a:ln>
        </p:spPr>
      </p:pic>
      <p:pic>
        <p:nvPicPr>
          <p:cNvPr id="212" name="Google Shape;114;p21" descr="Google Shape;114;p21"/>
          <p:cNvPicPr>
            <a:picLocks noChangeAspect="1"/>
          </p:cNvPicPr>
          <p:nvPr/>
        </p:nvPicPr>
        <p:blipFill>
          <a:blip r:embed="rId5"/>
          <a:stretch>
            <a:fillRect/>
          </a:stretch>
        </p:blipFill>
        <p:spPr>
          <a:xfrm rot="5400000">
            <a:off x="5636424" y="1722952"/>
            <a:ext cx="3813628" cy="2541773"/>
          </a:xfrm>
          <a:prstGeom prst="rect">
            <a:avLst/>
          </a:prstGeom>
          <a:ln w="12700">
            <a:miter lim="400000"/>
          </a:ln>
        </p:spPr>
      </p:pic>
      <p:sp>
        <p:nvSpPr>
          <p:cNvPr id="213" name="Google Shape;115;p21"/>
          <p:cNvSpPr txBox="1"/>
          <p:nvPr/>
        </p:nvSpPr>
        <p:spPr>
          <a:xfrm>
            <a:off x="775549" y="328125"/>
            <a:ext cx="8226602" cy="703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400">
                <a:solidFill>
                  <a:srgbClr val="FFFFFF"/>
                </a:solidFill>
                <a:latin typeface="Roboto Black"/>
                <a:ea typeface="Roboto Black"/>
                <a:cs typeface="Roboto Black"/>
                <a:sym typeface="Roboto Black"/>
              </a:defRPr>
            </a:lvl1pPr>
          </a:lstStyle>
          <a:p>
            <a:r>
              <a:t>Discussion</a:t>
            </a:r>
          </a:p>
        </p:txBody>
      </p:sp>
      <p:pic>
        <p:nvPicPr>
          <p:cNvPr id="214" name="Google Shape;116;p21" descr="Google Shape;116;p21"/>
          <p:cNvPicPr>
            <a:picLocks noChangeAspect="1"/>
          </p:cNvPicPr>
          <p:nvPr/>
        </p:nvPicPr>
        <p:blipFill>
          <a:blip r:embed="rId6"/>
          <a:stretch>
            <a:fillRect/>
          </a:stretch>
        </p:blipFill>
        <p:spPr>
          <a:xfrm>
            <a:off x="142425" y="1620600"/>
            <a:ext cx="5941048" cy="3307027"/>
          </a:xfrm>
          <a:prstGeom prst="rect">
            <a:avLst/>
          </a:prstGeom>
          <a:ln w="12700">
            <a:miter lim="400000"/>
          </a:ln>
        </p:spPr>
      </p:pic>
      <p:pic>
        <p:nvPicPr>
          <p:cNvPr id="3" name="Picture 2" descr="A black background with white text&#10;&#10;Description automatically generated">
            <a:extLst>
              <a:ext uri="{FF2B5EF4-FFF2-40B4-BE49-F238E27FC236}">
                <a16:creationId xmlns:a16="http://schemas.microsoft.com/office/drawing/2014/main" id="{0FD7ED0C-DBA5-E546-E04A-DA31522024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12494" y="4209596"/>
            <a:ext cx="2070937" cy="70355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Google Shape;122;p22" descr="Google Shape;122;p22"/>
          <p:cNvPicPr>
            <a:picLocks noChangeAspect="1"/>
          </p:cNvPicPr>
          <p:nvPr/>
        </p:nvPicPr>
        <p:blipFill>
          <a:blip r:embed="rId3"/>
          <a:stretch>
            <a:fillRect/>
          </a:stretch>
        </p:blipFill>
        <p:spPr>
          <a:xfrm>
            <a:off x="0" y="0"/>
            <a:ext cx="9144001" cy="5143499"/>
          </a:xfrm>
          <a:prstGeom prst="rect">
            <a:avLst/>
          </a:prstGeom>
          <a:ln w="12700">
            <a:miter lim="400000"/>
          </a:ln>
        </p:spPr>
      </p:pic>
      <p:pic>
        <p:nvPicPr>
          <p:cNvPr id="220" name="Google Shape;123;p22" descr="Google Shape;123;p22"/>
          <p:cNvPicPr>
            <a:picLocks noChangeAspect="1"/>
          </p:cNvPicPr>
          <p:nvPr/>
        </p:nvPicPr>
        <p:blipFill>
          <a:blip r:embed="rId4"/>
          <a:stretch>
            <a:fillRect/>
          </a:stretch>
        </p:blipFill>
        <p:spPr>
          <a:xfrm>
            <a:off x="369450" y="395300"/>
            <a:ext cx="3601978" cy="1139477"/>
          </a:xfrm>
          <a:prstGeom prst="rect">
            <a:avLst/>
          </a:prstGeom>
          <a:ln w="12700">
            <a:miter lim="400000"/>
          </a:ln>
        </p:spPr>
      </p:pic>
      <p:sp>
        <p:nvSpPr>
          <p:cNvPr id="221" name="Google Shape;124;p22"/>
          <p:cNvSpPr txBox="1"/>
          <p:nvPr/>
        </p:nvSpPr>
        <p:spPr>
          <a:xfrm>
            <a:off x="775549" y="328125"/>
            <a:ext cx="8226602" cy="703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400">
                <a:solidFill>
                  <a:srgbClr val="FFFFFF"/>
                </a:solidFill>
                <a:latin typeface="Roboto Black"/>
                <a:ea typeface="Roboto Black"/>
                <a:cs typeface="Roboto Black"/>
                <a:sym typeface="Roboto Black"/>
              </a:defRPr>
            </a:lvl1pPr>
          </a:lstStyle>
          <a:p>
            <a:r>
              <a:t>I Pledge To:</a:t>
            </a:r>
          </a:p>
        </p:txBody>
      </p:sp>
      <p:sp>
        <p:nvSpPr>
          <p:cNvPr id="223" name="Google Shape;126;p22"/>
          <p:cNvSpPr txBox="1"/>
          <p:nvPr/>
        </p:nvSpPr>
        <p:spPr>
          <a:xfrm>
            <a:off x="702374" y="1826549"/>
            <a:ext cx="8226602" cy="20116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marL="457200" indent="-419100">
              <a:buClr>
                <a:srgbClr val="FFFFFF"/>
              </a:buClr>
              <a:buSzPts val="3000"/>
              <a:buFont typeface="Helvetica"/>
              <a:buChar char="●"/>
              <a:defRPr sz="3000">
                <a:solidFill>
                  <a:srgbClr val="FFFFFF"/>
                </a:solidFill>
                <a:latin typeface="Roboto Medium"/>
                <a:ea typeface="Roboto Medium"/>
                <a:cs typeface="Roboto Medium"/>
                <a:sym typeface="Roboto Medium"/>
              </a:defRPr>
            </a:pPr>
            <a:r>
              <a:t>Learn all I can!</a:t>
            </a:r>
          </a:p>
          <a:p>
            <a:pPr marL="457200" indent="-419100">
              <a:buClr>
                <a:srgbClr val="FFFFFF"/>
              </a:buClr>
              <a:buSzPts val="3000"/>
              <a:buFont typeface="Helvetica"/>
              <a:buChar char="●"/>
              <a:defRPr sz="3000">
                <a:solidFill>
                  <a:srgbClr val="FFFFFF"/>
                </a:solidFill>
                <a:latin typeface="Roboto Medium"/>
                <a:ea typeface="Roboto Medium"/>
                <a:cs typeface="Roboto Medium"/>
                <a:sym typeface="Roboto Medium"/>
              </a:defRPr>
            </a:pPr>
            <a:r>
              <a:t>Share what I learn!</a:t>
            </a:r>
          </a:p>
          <a:p>
            <a:pPr marL="457200" indent="-419100">
              <a:buClr>
                <a:srgbClr val="FFFFFF"/>
              </a:buClr>
              <a:buSzPts val="3000"/>
              <a:buFont typeface="Helvetica"/>
              <a:buChar char="●"/>
              <a:defRPr sz="3000">
                <a:solidFill>
                  <a:srgbClr val="FFFFFF"/>
                </a:solidFill>
                <a:latin typeface="Roboto Medium"/>
                <a:ea typeface="Roboto Medium"/>
                <a:cs typeface="Roboto Medium"/>
                <a:sym typeface="Roboto Medium"/>
              </a:defRPr>
            </a:pPr>
            <a:r>
              <a:t>Work together to </a:t>
            </a:r>
          </a:p>
          <a:p>
            <a:pPr indent="457200">
              <a:defRPr sz="3000">
                <a:solidFill>
                  <a:srgbClr val="FFFFFF"/>
                </a:solidFill>
                <a:latin typeface="Roboto Medium"/>
                <a:ea typeface="Roboto Medium"/>
                <a:cs typeface="Roboto Medium"/>
                <a:sym typeface="Roboto Medium"/>
              </a:defRPr>
            </a:pPr>
            <a:r>
              <a:t>save lives!</a:t>
            </a:r>
          </a:p>
        </p:txBody>
      </p:sp>
      <p:pic>
        <p:nvPicPr>
          <p:cNvPr id="224" name="Google Shape;127;p22" descr="Google Shape;127;p22"/>
          <p:cNvPicPr>
            <a:picLocks noChangeAspect="1"/>
          </p:cNvPicPr>
          <p:nvPr/>
        </p:nvPicPr>
        <p:blipFill>
          <a:blip r:embed="rId5"/>
          <a:stretch>
            <a:fillRect/>
          </a:stretch>
        </p:blipFill>
        <p:spPr>
          <a:xfrm>
            <a:off x="5649450" y="1068976"/>
            <a:ext cx="3104502" cy="3104502"/>
          </a:xfrm>
          <a:prstGeom prst="rect">
            <a:avLst/>
          </a:prstGeom>
          <a:ln w="12700">
            <a:miter lim="400000"/>
          </a:ln>
        </p:spPr>
      </p:pic>
      <p:pic>
        <p:nvPicPr>
          <p:cNvPr id="3" name="Picture 2" descr="A black background with white text&#10;&#10;Description automatically generated">
            <a:extLst>
              <a:ext uri="{FF2B5EF4-FFF2-40B4-BE49-F238E27FC236}">
                <a16:creationId xmlns:a16="http://schemas.microsoft.com/office/drawing/2014/main" id="{887C1DCA-E134-3DF7-9418-81FC35F24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5540" y="3949354"/>
            <a:ext cx="2562843" cy="87066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B5B4D106-68FF-6FB2-FE8B-534A4DE069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6"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Train the Trainer Guide</a:t>
            </a:r>
          </a:p>
        </p:txBody>
      </p:sp>
      <p:sp>
        <p:nvSpPr>
          <p:cNvPr id="117" name="TextBox 1"/>
          <p:cNvSpPr txBox="1"/>
          <p:nvPr/>
        </p:nvSpPr>
        <p:spPr>
          <a:xfrm>
            <a:off x="729787" y="1827067"/>
            <a:ext cx="7873192" cy="1304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solidFill>
                  <a:srgbClr val="242424"/>
                </a:solidFill>
              </a:defRPr>
            </a:pPr>
            <a:r>
              <a:t>This guide explains what fentanyl is, why there is such an alarming rise in fentanyl-related overdoses and how we can work with our youth to ensure their safety.</a:t>
            </a:r>
            <a:br/>
            <a:br/>
            <a:r>
              <a:t>Furthermore, we will share with you the </a:t>
            </a:r>
            <a:r>
              <a:rPr b="1" i="1"/>
              <a:t>#RiskItAllWithFentanyl </a:t>
            </a:r>
            <a:r>
              <a:t>campaign created by the City of Henderson that is geared directly to our kids – to ensure they understand that the landscape has changed, and </a:t>
            </a:r>
            <a:r>
              <a:rPr b="1" i="1"/>
              <a:t>one decision can be lethal</a:t>
            </a:r>
            <a:r>
              <a: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41A5FA0B-D0A2-F268-DBD5-1A7D491D7A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0"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Why is this important?</a:t>
            </a:r>
          </a:p>
        </p:txBody>
      </p:sp>
      <p:sp>
        <p:nvSpPr>
          <p:cNvPr id="121" name="TextBox 1"/>
          <p:cNvSpPr txBox="1"/>
          <p:nvPr/>
        </p:nvSpPr>
        <p:spPr>
          <a:xfrm>
            <a:off x="729787" y="1827067"/>
            <a:ext cx="7873192" cy="24224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pPr>
            <a:r>
              <a:rPr dirty="0"/>
              <a:t>Opioid addiction is a public health crisis caused increasingly by the addition of Fentanyl to the illicit drug market. </a:t>
            </a:r>
            <a:endParaRPr b="1" dirty="0"/>
          </a:p>
          <a:p>
            <a:pPr>
              <a:defRPr sz="1200"/>
            </a:pPr>
            <a:r>
              <a:rPr dirty="0"/>
              <a:t>Fentanyl has led to a 46 percent increase in deaths among Clark County residents and more than 225 deaths in 2021. </a:t>
            </a:r>
            <a:r>
              <a:rPr b="1" i="1" dirty="0"/>
              <a:t>It is 50-100 times more potent than morphine and heroin</a:t>
            </a:r>
            <a:r>
              <a:rPr dirty="0"/>
              <a:t>!</a:t>
            </a:r>
          </a:p>
          <a:p>
            <a:pPr>
              <a:defRPr sz="1200"/>
            </a:pPr>
            <a:endParaRPr dirty="0"/>
          </a:p>
          <a:p>
            <a:pPr>
              <a:defRPr sz="1200"/>
            </a:pPr>
            <a:r>
              <a:rPr dirty="0"/>
              <a:t>Increasingly, we are seeing deaths among young people. And unlike most opiates, </a:t>
            </a:r>
            <a:r>
              <a:rPr b="1" i="1" dirty="0"/>
              <a:t>Fentanyl can be lethal with the first use</a:t>
            </a:r>
            <a:r>
              <a:rPr dirty="0"/>
              <a:t>. It only takes a two-milligram dose, similar to 5-7 grains of salt to cause death for an average size adult. </a:t>
            </a:r>
          </a:p>
          <a:p>
            <a:pPr>
              <a:defRPr sz="1200"/>
            </a:pPr>
            <a:endParaRPr dirty="0"/>
          </a:p>
          <a:p>
            <a:pPr>
              <a:defRPr sz="1200" b="1" i="1"/>
            </a:pPr>
            <a:r>
              <a:rPr dirty="0"/>
              <a:t>You can’t taste, smell or see the difference</a:t>
            </a:r>
            <a:r>
              <a:rPr b="0" i="0" dirty="0"/>
              <a:t> between fake pills laced with deadly Fentanyl and the real thing.</a:t>
            </a:r>
          </a:p>
          <a:p>
            <a:pPr>
              <a:defRPr sz="1200"/>
            </a:pPr>
            <a:r>
              <a:rPr dirty="0"/>
              <a:t>The City of Henderson desires to focus its efforts on middle school and high school-age children because youth at this age have a natural propensity to experiment, the same as every generation before them. </a:t>
            </a:r>
          </a:p>
          <a:p>
            <a:pPr>
              <a:defRPr sz="1200"/>
            </a:pPr>
            <a:r>
              <a:rPr dirty="0"/>
              <a:t>However, the danger of this drug makes one choice potentially lethal.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4598DA15-10E5-4D2D-FEA8-9BFEE8087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4"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Why is this important?</a:t>
            </a:r>
          </a:p>
        </p:txBody>
      </p:sp>
      <p:sp>
        <p:nvSpPr>
          <p:cNvPr id="125" name="TextBox 1"/>
          <p:cNvSpPr txBox="1"/>
          <p:nvPr/>
        </p:nvSpPr>
        <p:spPr>
          <a:xfrm>
            <a:off x="729787" y="1827067"/>
            <a:ext cx="7873192" cy="2066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pPr>
            <a:r>
              <a:t>Fentanyl is being added to almost every pill conceivable, creating fake ones with the same texture, smell and taste as the original pill. Illicit drug manufacturers are even counterfeiting everyday medicines like Tylenol and Ritalin. </a:t>
            </a:r>
          </a:p>
          <a:p>
            <a:pPr>
              <a:defRPr sz="1200"/>
            </a:pPr>
            <a:endParaRPr/>
          </a:p>
          <a:p>
            <a:pPr>
              <a:defRPr sz="1200" b="1" i="1"/>
            </a:pPr>
            <a:r>
              <a:t>And predominantly, dealers are connecting with kids on social media</a:t>
            </a:r>
            <a:r>
              <a:rPr b="0" i="0"/>
              <a:t>. </a:t>
            </a:r>
          </a:p>
          <a:p>
            <a:pPr>
              <a:defRPr sz="1200"/>
            </a:pPr>
            <a:endParaRPr b="0" i="0"/>
          </a:p>
          <a:p>
            <a:pPr>
              <a:defRPr sz="1200"/>
            </a:pPr>
            <a:r>
              <a:t>So that is where we want this campaign to show up – so hopefully we can let them know the dangers before they try it “just this one time.”</a:t>
            </a:r>
          </a:p>
          <a:p>
            <a:pPr>
              <a:defRPr sz="1200"/>
            </a:pPr>
            <a:endParaRPr/>
          </a:p>
          <a:p>
            <a:pPr>
              <a:defRPr sz="1200"/>
            </a:pPr>
            <a:r>
              <a:t>The landscape has changed. And kids of every background, zip code and socio-economic class are dying from this lethal drug.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E68AADB5-E32A-4A47-9920-7C51BA365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28"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What do we need from you?</a:t>
            </a:r>
          </a:p>
        </p:txBody>
      </p:sp>
      <p:sp>
        <p:nvSpPr>
          <p:cNvPr id="129" name="TextBox 1"/>
          <p:cNvSpPr txBox="1"/>
          <p:nvPr/>
        </p:nvSpPr>
        <p:spPr>
          <a:xfrm>
            <a:off x="729787" y="1827067"/>
            <a:ext cx="7873192" cy="18644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b="1" i="1"/>
            </a:pPr>
            <a:r>
              <a:t>Our ask to you is simple.</a:t>
            </a:r>
            <a:r>
              <a:rPr b="0" i="0"/>
              <a:t> </a:t>
            </a:r>
          </a:p>
          <a:p>
            <a:pPr>
              <a:defRPr sz="1200"/>
            </a:pPr>
            <a:endParaRPr b="0" i="0"/>
          </a:p>
          <a:p>
            <a:pPr marL="228600" indent="-228600">
              <a:buClr>
                <a:srgbClr val="000000"/>
              </a:buClr>
              <a:buSzPct val="100000"/>
              <a:buFont typeface="Arial"/>
              <a:buChar char="•"/>
              <a:defRPr sz="1200"/>
            </a:pPr>
            <a:r>
              <a:t>Share the facts.</a:t>
            </a:r>
          </a:p>
          <a:p>
            <a:pPr marL="228600" indent="-228600">
              <a:buClr>
                <a:srgbClr val="000000"/>
              </a:buClr>
              <a:buSzPct val="100000"/>
              <a:buFont typeface="Arial"/>
              <a:buChar char="•"/>
              <a:defRPr sz="1200"/>
            </a:pPr>
            <a:r>
              <a:t>Drive kids to the campaign.</a:t>
            </a:r>
          </a:p>
          <a:p>
            <a:pPr>
              <a:defRPr sz="1200"/>
            </a:pPr>
            <a:endParaRPr/>
          </a:p>
          <a:p>
            <a:pPr>
              <a:defRPr sz="1200" b="1" i="1"/>
            </a:pPr>
            <a:r>
              <a:t>We know kids this age will listen to their peers much more than they do adults.</a:t>
            </a:r>
            <a:r>
              <a:rPr b="0" i="0"/>
              <a:t> </a:t>
            </a:r>
          </a:p>
          <a:p>
            <a:pPr>
              <a:defRPr sz="1200"/>
            </a:pPr>
            <a:endParaRPr b="0" i="0"/>
          </a:p>
          <a:p>
            <a:pPr>
              <a:defRPr sz="1200"/>
            </a:pPr>
            <a:r>
              <a:t>Our hope is that this session will start that conversation.</a:t>
            </a:r>
          </a:p>
          <a:p>
            <a:pPr>
              <a:defRPr sz="1200"/>
            </a:pPr>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677606BF-442A-162F-15F8-057C82BB2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2"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rPr dirty="0"/>
              <a:t>Presentation to Youth</a:t>
            </a:r>
          </a:p>
        </p:txBody>
      </p:sp>
      <p:sp>
        <p:nvSpPr>
          <p:cNvPr id="133" name="TextBox 1"/>
          <p:cNvSpPr txBox="1"/>
          <p:nvPr/>
        </p:nvSpPr>
        <p:spPr>
          <a:xfrm>
            <a:off x="729787" y="1827067"/>
            <a:ext cx="7873192" cy="22200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pPr>
            <a:r>
              <a:t>The campaign approach came out conversations with local kids ages 12-18. We took the time to share other campaigns from around the country to a variety of groups in Henderson and asked them what resonated.</a:t>
            </a:r>
          </a:p>
          <a:p>
            <a:pPr>
              <a:defRPr sz="1200"/>
            </a:pPr>
            <a:endParaRPr/>
          </a:p>
          <a:p>
            <a:pPr>
              <a:defRPr sz="1200"/>
            </a:pPr>
            <a:r>
              <a:t>So, you will see three different executions of the campaign based on that feedback:</a:t>
            </a:r>
          </a:p>
          <a:p>
            <a:pPr>
              <a:defRPr sz="1200"/>
            </a:pPr>
            <a:endParaRPr/>
          </a:p>
          <a:p>
            <a:pPr marL="285750" indent="-285750">
              <a:buClr>
                <a:srgbClr val="000000"/>
              </a:buClr>
              <a:buSzPct val="100000"/>
              <a:buFont typeface="Symbol"/>
              <a:buChar char="·"/>
              <a:defRPr sz="1200"/>
            </a:pPr>
            <a:r>
              <a:t>Some kids reacted strongly to a highly cinematic approach with dramatic music and high-quality graphics. (See </a:t>
            </a:r>
            <a:r>
              <a:rPr b="1" i="1"/>
              <a:t>Fentanyl Is Changing Everything</a:t>
            </a:r>
            <a:r>
              <a:t> ads in the </a:t>
            </a:r>
            <a:r>
              <a:rPr b="1" i="1">
                <a:solidFill>
                  <a:srgbClr val="242424"/>
                </a:solidFill>
              </a:rPr>
              <a:t>#RiskItAllWithFentanyl</a:t>
            </a:r>
            <a:r>
              <a:t> </a:t>
            </a:r>
            <a:r>
              <a:rPr u="sng">
                <a:solidFill>
                  <a:schemeClr val="accent5"/>
                </a:solidFill>
                <a:uFill>
                  <a:solidFill>
                    <a:schemeClr val="accent5"/>
                  </a:solidFill>
                </a:uFill>
                <a:hlinkClick r:id="rId3"/>
              </a:rPr>
              <a:t>toolkit</a:t>
            </a:r>
            <a:r>
              <a:t>.)</a:t>
            </a:r>
          </a:p>
          <a:p>
            <a:pPr marL="285750" indent="-285750">
              <a:buClr>
                <a:srgbClr val="000000"/>
              </a:buClr>
              <a:buSzPct val="100000"/>
              <a:buFont typeface="Symbol"/>
              <a:buChar char="·"/>
              <a:defRPr sz="1200"/>
            </a:pPr>
            <a:r>
              <a:t>Others asked us to just “give it to them straight” with a more direct fact-driven approach (See </a:t>
            </a:r>
            <a:r>
              <a:rPr b="1" i="1"/>
              <a:t>It Only Takes Once</a:t>
            </a:r>
            <a:r>
              <a:t> ads)</a:t>
            </a:r>
          </a:p>
          <a:p>
            <a:pPr marL="285750" indent="-285750">
              <a:buClr>
                <a:srgbClr val="000000"/>
              </a:buClr>
              <a:buSzPct val="100000"/>
              <a:buFont typeface="Symbol"/>
              <a:buChar char="·"/>
              <a:defRPr sz="1200"/>
            </a:pPr>
            <a:r>
              <a:t>Almost every young person we talked to was emotionally drawn in and felt they could really relate to a personal story from someone their age who had experienced a loss (See </a:t>
            </a:r>
            <a:r>
              <a:rPr b="1" i="1"/>
              <a:t>I Miss Him</a:t>
            </a:r>
            <a:r>
              <a:t> ads. Valentina is a Green Valley HS student).</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board with red paint on it&#10;&#10;Description automatically generated">
            <a:extLst>
              <a:ext uri="{FF2B5EF4-FFF2-40B4-BE49-F238E27FC236}">
                <a16:creationId xmlns:a16="http://schemas.microsoft.com/office/drawing/2014/main" id="{7402B258-27E0-F72C-DB61-6CF5F89491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36" name="Google Shape;72;p15"/>
          <p:cNvSpPr txBox="1"/>
          <p:nvPr/>
        </p:nvSpPr>
        <p:spPr>
          <a:xfrm>
            <a:off x="489799" y="365725"/>
            <a:ext cx="8226602" cy="640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3000">
                <a:latin typeface="Roboto Black"/>
                <a:ea typeface="Roboto Black"/>
                <a:cs typeface="Roboto Black"/>
                <a:sym typeface="Roboto Black"/>
              </a:defRPr>
            </a:lvl1pPr>
          </a:lstStyle>
          <a:p>
            <a:r>
              <a:t>Presentation to Youth</a:t>
            </a:r>
          </a:p>
        </p:txBody>
      </p:sp>
      <p:sp>
        <p:nvSpPr>
          <p:cNvPr id="137" name="TextBox 1"/>
          <p:cNvSpPr txBox="1"/>
          <p:nvPr/>
        </p:nvSpPr>
        <p:spPr>
          <a:xfrm>
            <a:off x="729787" y="1827067"/>
            <a:ext cx="7873192" cy="1686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200">
                <a:solidFill>
                  <a:srgbClr val="242424"/>
                </a:solidFill>
              </a:defRPr>
            </a:pPr>
            <a:r>
              <a:t>Contained in this kit is a suggested presentation and script (in notes section below each slide). </a:t>
            </a:r>
          </a:p>
          <a:p>
            <a:pPr>
              <a:defRPr sz="1200">
                <a:solidFill>
                  <a:srgbClr val="242424"/>
                </a:solidFill>
              </a:defRPr>
            </a:pPr>
            <a:endParaRPr/>
          </a:p>
          <a:p>
            <a:pPr>
              <a:defRPr sz="1200">
                <a:solidFill>
                  <a:srgbClr val="242424"/>
                </a:solidFill>
              </a:defRPr>
            </a:pPr>
            <a:r>
              <a:t>But you know your kids better than we do, so please feel free to customize as you see fit. </a:t>
            </a:r>
          </a:p>
          <a:p>
            <a:pPr>
              <a:defRPr sz="1200">
                <a:solidFill>
                  <a:srgbClr val="242424"/>
                </a:solidFill>
              </a:defRPr>
            </a:pPr>
            <a:endParaRPr/>
          </a:p>
          <a:p>
            <a:pPr>
              <a:defRPr sz="1200">
                <a:solidFill>
                  <a:srgbClr val="242424"/>
                </a:solidFill>
              </a:defRPr>
            </a:pPr>
            <a:r>
              <a:t>Just remember to give them all the information contained herein so we can educate them to the fullest extent possible.</a:t>
            </a:r>
          </a:p>
          <a:p>
            <a:pPr>
              <a:defRPr sz="1200">
                <a:solidFill>
                  <a:srgbClr val="242424"/>
                </a:solidFill>
              </a:defRPr>
            </a:pPr>
            <a:endParaRPr/>
          </a:p>
          <a:p>
            <a:pPr>
              <a:defRPr sz="1200" b="1" i="1">
                <a:solidFill>
                  <a:srgbClr val="242424"/>
                </a:solidFill>
              </a:defRPr>
            </a:pPr>
            <a:r>
              <a:t>Thank you for taking the time to learn about this crisis, and importantly, for helping us connect with the youth of our community.</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the floor&#10;&#10;Description automatically generated">
            <a:extLst>
              <a:ext uri="{FF2B5EF4-FFF2-40B4-BE49-F238E27FC236}">
                <a16:creationId xmlns:a16="http://schemas.microsoft.com/office/drawing/2014/main" id="{55E804F5-CCFA-3FEF-EFF4-71ECD2BC3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2043</Words>
  <Application>Microsoft Macintosh PowerPoint</Application>
  <PresentationFormat>On-screen Show (16:9)</PresentationFormat>
  <Paragraphs>168</Paragraphs>
  <Slides>21</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Courier New</vt:lpstr>
      <vt:lpstr>Helvetica</vt:lpstr>
      <vt:lpstr>Symbol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Shawn Kaufman</cp:lastModifiedBy>
  <cp:revision>1</cp:revision>
  <dcterms:modified xsi:type="dcterms:W3CDTF">2024-05-20T21:37:24Z</dcterms:modified>
</cp:coreProperties>
</file>