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6096000" cy="3429000"/>
  <p:notesSz cx="7315200" cy="9601200"/>
  <p:defaultTextStyle>
    <a:defPPr>
      <a:defRPr lang="vi-VN"/>
    </a:defPPr>
    <a:lvl1pPr marL="0" algn="l" defTabSz="34290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1pPr>
    <a:lvl2pPr marL="171450" algn="l" defTabSz="34290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2pPr>
    <a:lvl3pPr marL="342900" algn="l" defTabSz="34290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3pPr>
    <a:lvl4pPr marL="514350" algn="l" defTabSz="34290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4pPr>
    <a:lvl5pPr marL="685800" algn="l" defTabSz="34290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5pPr>
    <a:lvl6pPr marL="857250" algn="l" defTabSz="34290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6pPr>
    <a:lvl7pPr marL="1028700" algn="l" defTabSz="34290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7pPr>
    <a:lvl8pPr marL="1200150" algn="l" defTabSz="34290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8pPr>
    <a:lvl9pPr marL="1371600" algn="l" defTabSz="342900" rtl="0" eaLnBrk="1" latinLnBrk="0" hangingPunct="1">
      <a:defRPr sz="67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0B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6327" autoAdjust="0"/>
  </p:normalViewPr>
  <p:slideViewPr>
    <p:cSldViewPr>
      <p:cViewPr varScale="1">
        <p:scale>
          <a:sx n="257" d="100"/>
          <a:sy n="257" d="100"/>
        </p:scale>
        <p:origin x="496" y="1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3916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162397" tIns="81199" rIns="162397" bIns="81199" rtlCol="0"/>
          <a:lstStyle>
            <a:lvl1pPr algn="l">
              <a:defRPr sz="2100"/>
            </a:lvl1pPr>
          </a:lstStyle>
          <a:p>
            <a:endParaRPr lang="es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69920" cy="480060"/>
          </a:xfrm>
          <a:prstGeom prst="rect">
            <a:avLst/>
          </a:prstGeom>
        </p:spPr>
        <p:txBody>
          <a:bodyPr vert="horz" lIns="162397" tIns="81199" rIns="162397" bIns="81199" rtlCol="0"/>
          <a:lstStyle>
            <a:lvl1pPr algn="r">
              <a:defRPr sz="2100"/>
            </a:lvl1pPr>
          </a:lstStyle>
          <a:p>
            <a:pPr algn="l" rtl="0"/>
            <a:fld id="{8B110909-5110-44FE-87CC-5877CAE990D3}" type="datetimeFigureOut">
              <a:rPr lang="es-AR"/>
              <a:t>20/5/24</a:t>
            </a:fld>
            <a:endParaRPr lang="es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62397" tIns="81199" rIns="162397" bIns="81199" rtlCol="0" anchor="ctr"/>
          <a:lstStyle/>
          <a:p>
            <a:endParaRPr lang="es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1520" y="4622802"/>
            <a:ext cx="5852160" cy="3778250"/>
          </a:xfrm>
          <a:prstGeom prst="rect">
            <a:avLst/>
          </a:prstGeom>
        </p:spPr>
        <p:txBody>
          <a:bodyPr vert="horz" lIns="162397" tIns="81199" rIns="162397" bIns="81199" rtlCol="0"/>
          <a:lstStyle/>
          <a:p>
            <a:pPr lvl="0" algn="l" rtl="0"/>
            <a:r>
              <a:rPr lang="es-us" b="0" i="0" u="none" baseline="0"/>
              <a:t>单击此处编辑母版文本样式</a:t>
            </a:r>
          </a:p>
          <a:p>
            <a:pPr lvl="1" algn="l" rtl="0"/>
            <a:r>
              <a:rPr lang="es-us" b="0" i="0" u="none" baseline="0"/>
              <a:t>二级</a:t>
            </a:r>
          </a:p>
          <a:p>
            <a:pPr lvl="2" algn="l" rtl="0"/>
            <a:r>
              <a:rPr lang="es-us" b="0" i="0" u="none" baseline="0"/>
              <a:t>三级</a:t>
            </a:r>
          </a:p>
          <a:p>
            <a:pPr lvl="3" algn="l" rtl="0"/>
            <a:r>
              <a:rPr lang="es-us" b="0" i="0" u="none" baseline="0"/>
              <a:t>四级</a:t>
            </a:r>
          </a:p>
          <a:p>
            <a:pPr lvl="4" algn="l" rtl="0"/>
            <a:r>
              <a:rPr lang="es-us" b="0" i="0" u="none" baseline="0"/>
              <a:t>五级</a:t>
            </a:r>
            <a:endParaRPr lang="es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121140"/>
            <a:ext cx="3169920" cy="480060"/>
          </a:xfrm>
          <a:prstGeom prst="rect">
            <a:avLst/>
          </a:prstGeom>
        </p:spPr>
        <p:txBody>
          <a:bodyPr vert="horz" lIns="162397" tIns="81199" rIns="162397" bIns="81199" rtlCol="0" anchor="b"/>
          <a:lstStyle>
            <a:lvl1pPr algn="l">
              <a:defRPr sz="2100"/>
            </a:lvl1pPr>
          </a:lstStyle>
          <a:p>
            <a:endParaRPr lang="es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43375" y="9121140"/>
            <a:ext cx="3169920" cy="480060"/>
          </a:xfrm>
          <a:prstGeom prst="rect">
            <a:avLst/>
          </a:prstGeom>
        </p:spPr>
        <p:txBody>
          <a:bodyPr vert="horz" lIns="162397" tIns="81199" rIns="162397" bIns="81199" rtlCol="0" anchor="b"/>
          <a:lstStyle>
            <a:lvl1pPr algn="r">
              <a:defRPr sz="2100"/>
            </a:lvl1pPr>
          </a:lstStyle>
          <a:p>
            <a:pPr algn="l" rtl="0"/>
            <a:fld id="{D14CEA2F-B96C-4F7F-A70E-A1E960481D79}" type="slidenum">
              <a:rPr/>
              <a:t>‹#›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29805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1pPr>
    <a:lvl2pPr marL="1714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2pPr>
    <a:lvl3pPr marL="3429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3pPr>
    <a:lvl4pPr marL="5143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4pPr>
    <a:lvl5pPr marL="6858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5pPr>
    <a:lvl6pPr marL="8572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6pPr>
    <a:lvl7pPr marL="10287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7pPr>
    <a:lvl8pPr marL="120015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8pPr>
    <a:lvl9pPr marL="1371600" algn="l" defTabSz="342900" rtl="0" eaLnBrk="1" latinLnBrk="0" hangingPunct="1">
      <a:defRPr sz="45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skitallwithfentanyl.com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1629024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marR="17145" indent="-140335" algn="l" defTabSz="342900" rtl="0" eaLnBrk="1" latinLnBrk="0" hangingPunct="1"/>
            <a:r>
              <a:rPr lang="es-us" sz="1100" b="0" i="0" u="none" kern="1200" baseline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Primero, es importante que sepan que </a:t>
            </a:r>
            <a:r>
              <a:rPr lang="es-us" sz="1100" b="0" i="0" u="none" kern="1200" baseline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fentanyl</a:t>
            </a:r>
            <a:r>
              <a:rPr lang="es-us" sz="1100" b="0" i="0" u="none" kern="1200" baseline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está creando una crisis en todo el país, y especialmente aquí en nuestra comunidad.</a:t>
            </a:r>
          </a:p>
          <a:p>
            <a:pPr marL="152400" marR="17145" indent="-140335" algn="l" defTabSz="342900" rtl="0" eaLnBrk="1" latinLnBrk="0" hangingPunct="1">
              <a:spcBef>
                <a:spcPts val="20"/>
              </a:spcBef>
            </a:pPr>
            <a:endParaRPr lang="es-us" altLang="zh-CN" sz="1100" b="0" i="0" u="none" kern="1200" baseline="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52400" marR="12700" indent="-140335" algn="l" rtl="0"/>
            <a:r>
              <a:rPr lang="es-us" sz="1100" b="0" i="0" u="none" baseline="0" dirty="0" err="1">
                <a:latin typeface="Arial"/>
                <a:ea typeface="Arial"/>
                <a:cs typeface="Arial"/>
              </a:rPr>
              <a:t>Fentanyl</a:t>
            </a:r>
            <a:r>
              <a:rPr lang="es-us" sz="1100" b="0" i="0" u="none" baseline="0" dirty="0">
                <a:latin typeface="Arial"/>
                <a:ea typeface="Arial"/>
                <a:cs typeface="Arial"/>
              </a:rPr>
              <a:t> es una droga sintética, que se hizo originalmente para tratar el dolor. Pero hoy, lo están mezclando, principalmente, los carteles de drogas mexicanos, con otras drogas y se lo venden a las personas sin que sepan qué contienen. Es súper fácil y realmente barato de hacer, así que también es muy rentable para ellos.</a:t>
            </a:r>
          </a:p>
          <a:p>
            <a:pPr algn="l" rtl="0">
              <a:spcBef>
                <a:spcPts val="20"/>
              </a:spcBef>
            </a:pPr>
            <a:endParaRPr lang="es-us" altLang="zh-CN" sz="1100" dirty="0"/>
          </a:p>
          <a:p>
            <a:pPr marL="152400" marR="12700" indent="-140335" algn="l" defTabSz="342900" rtl="0" eaLnBrk="1" latinLnBrk="0" hangingPunct="1"/>
            <a:r>
              <a:rPr lang="es-us" sz="1100" b="0" i="0" u="none" kern="1200" baseline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El año pasado, las fuerzas del orden público decomisaron suficientes drogas mezcladas con </a:t>
            </a:r>
            <a:r>
              <a:rPr lang="es-us" sz="1100" b="0" i="0" u="none" kern="1200" baseline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fentanyl</a:t>
            </a:r>
            <a:r>
              <a:rPr lang="es-us" sz="1100" b="0" i="0" u="none" kern="1200" baseline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como para matar a todos los ciudadanos americanos. ¡Piensen en eso!</a:t>
            </a:r>
          </a:p>
          <a:p>
            <a:pPr algn="l" rtl="0">
              <a:spcBef>
                <a:spcPts val="20"/>
              </a:spcBef>
            </a:pPr>
            <a:endParaRPr lang="es-us" altLang="zh-CN" sz="1100" b="0" i="0" u="none" kern="1200" baseline="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52400" marR="89535" indent="-140335" algn="l" rtl="0"/>
            <a:r>
              <a:rPr lang="es-us" sz="1100" b="0" i="0" u="none" baseline="0" dirty="0">
                <a:latin typeface="Arial"/>
                <a:ea typeface="Arial"/>
                <a:cs typeface="Arial"/>
              </a:rPr>
              <a:t>Cincuenta a 100 veces más potente que la morfina, las drogas mezcladas con </a:t>
            </a:r>
            <a:r>
              <a:rPr lang="es-us" sz="1100" b="0" i="0" u="none" baseline="0" dirty="0" err="1">
                <a:latin typeface="Arial"/>
                <a:ea typeface="Arial"/>
                <a:cs typeface="Arial"/>
              </a:rPr>
              <a:t>fentanyl</a:t>
            </a:r>
            <a:r>
              <a:rPr lang="es-us" sz="1100" b="0" i="0" u="none" baseline="0" dirty="0">
                <a:latin typeface="Arial"/>
                <a:ea typeface="Arial"/>
                <a:cs typeface="Arial"/>
              </a:rPr>
              <a:t> han tenido como consecuencia un aumento de 46 por ciento de muertes entre las personas solo aquí en el sur de Nevada, en nuestro patio trasero.</a:t>
            </a:r>
          </a:p>
          <a:p>
            <a:pPr algn="l" rtl="0">
              <a:spcBef>
                <a:spcPts val="20"/>
              </a:spcBef>
            </a:pPr>
            <a:endParaRPr lang="es-us" altLang="zh-CN" sz="1100" dirty="0"/>
          </a:p>
          <a:p>
            <a:pPr marL="152400" marR="17145" indent="-140335" algn="l" rtl="0"/>
            <a:r>
              <a:rPr lang="es-us" sz="1100" b="0" i="0" u="none" baseline="0" dirty="0">
                <a:latin typeface="Arial"/>
                <a:ea typeface="Arial"/>
                <a:cs typeface="Arial"/>
              </a:rPr>
              <a:t>Tristemente, cada vez vemos más muertes entre personas jóvenes como ustedes. Y a diferencia de la mayoría de lo opioides, </a:t>
            </a:r>
            <a:r>
              <a:rPr lang="es-us" sz="1100" b="0" i="0" u="none" baseline="0" dirty="0" err="1">
                <a:latin typeface="Arial"/>
                <a:ea typeface="Arial"/>
                <a:cs typeface="Arial"/>
              </a:rPr>
              <a:t>fentanyl</a:t>
            </a:r>
            <a:r>
              <a:rPr lang="es-us" sz="1100" b="0" i="0" u="none" baseline="0" dirty="0">
                <a:latin typeface="Arial"/>
                <a:ea typeface="Arial"/>
                <a:cs typeface="Arial"/>
              </a:rPr>
              <a:t> puede ser mortal con el primer uso. Solo se necesita una dosis de dos miligramos, </a:t>
            </a:r>
            <a:r>
              <a:rPr lang="es-us" sz="1100" b="1" i="1" u="none" baseline="0" dirty="0">
                <a:latin typeface="Arial"/>
                <a:ea typeface="Arial"/>
                <a:cs typeface="Arial"/>
              </a:rPr>
              <a:t>similar a 5-7 granos de sal</a:t>
            </a:r>
            <a:r>
              <a:rPr lang="es-us" sz="1100" b="0" i="0" u="none" baseline="0" dirty="0">
                <a:latin typeface="Arial"/>
                <a:ea typeface="Arial"/>
                <a:cs typeface="Arial"/>
              </a:rPr>
              <a:t> para provocar la muerte en un adulto de tamaño promedio.</a:t>
            </a:r>
          </a:p>
          <a:p>
            <a:endParaRPr lang="es-us" sz="1100" dirty="0"/>
          </a:p>
        </p:txBody>
      </p:sp>
    </p:spTree>
    <p:extLst>
      <p:ext uri="{BB962C8B-B14F-4D97-AF65-F5344CB8AC3E}">
        <p14:creationId xmlns:p14="http://schemas.microsoft.com/office/powerpoint/2010/main" val="808377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marR="24765" indent="-140335" algn="l" rtl="0"/>
            <a:r>
              <a:rPr lang="es-us" sz="1100" b="0" i="0" u="none" baseline="0" dirty="0">
                <a:latin typeface="Arial"/>
                <a:ea typeface="Arial"/>
                <a:cs typeface="Arial"/>
              </a:rPr>
              <a:t>No solo son “niños con problemas” los que están muriendo, las historias demasiado frecuentes en las noticias muestran atletas, estudiantes que sacan excelentes calificaciones, niños de la banda y de teatro que pierden sus vidas.</a:t>
            </a:r>
          </a:p>
          <a:p>
            <a:pPr algn="l" rtl="0">
              <a:spcBef>
                <a:spcPts val="20"/>
              </a:spcBef>
            </a:pPr>
            <a:endParaRPr lang="es-us" altLang="zh-CN" sz="1100" dirty="0"/>
          </a:p>
          <a:p>
            <a:pPr marL="152400" marR="488315" indent="-140335" algn="l" rtl="0"/>
            <a:r>
              <a:rPr lang="es-us" sz="1100" b="0" i="0" u="none" baseline="0" dirty="0">
                <a:latin typeface="Arial"/>
                <a:ea typeface="Arial"/>
                <a:cs typeface="Arial"/>
              </a:rPr>
              <a:t>Y no solo está ocurriendo en lugares lejanos; los estudiantes de la escuela secundaria y de escuela media aquí en el sur de Nevada también se ven afectados.</a:t>
            </a:r>
          </a:p>
          <a:p>
            <a:pPr algn="l" rtl="0">
              <a:spcBef>
                <a:spcPts val="19"/>
              </a:spcBef>
            </a:pPr>
            <a:endParaRPr lang="es-us" altLang="zh-CN" sz="1100" dirty="0"/>
          </a:p>
          <a:p>
            <a:pPr marL="12700" algn="l" rtl="0"/>
            <a:r>
              <a:rPr lang="es-us" sz="1100" b="0" i="0" u="none" baseline="0" dirty="0">
                <a:latin typeface="Arial"/>
                <a:ea typeface="Arial"/>
                <a:cs typeface="Arial"/>
              </a:rPr>
              <a:t>Todos tuvimos su edad en algún momento, así que lo entendemos.</a:t>
            </a:r>
          </a:p>
          <a:p>
            <a:pPr algn="l" rtl="0">
              <a:spcBef>
                <a:spcPts val="20"/>
              </a:spcBef>
            </a:pPr>
            <a:endParaRPr lang="es-us" altLang="zh-CN" sz="1100" dirty="0"/>
          </a:p>
          <a:p>
            <a:pPr marL="12700" algn="l" rtl="0"/>
            <a:r>
              <a:rPr lang="es-us" sz="1100" b="0" i="0" u="none" baseline="0" dirty="0">
                <a:latin typeface="Arial"/>
                <a:ea typeface="Arial"/>
                <a:cs typeface="Arial"/>
              </a:rPr>
              <a:t>Es probable que ustedes y sus amigos quieran experimentar, igual que sus padres</a:t>
            </a:r>
          </a:p>
          <a:p>
            <a:pPr marL="152400" algn="l" rtl="0"/>
            <a:r>
              <a:rPr lang="es-us" sz="1100" b="0" i="0" u="none" baseline="0" dirty="0">
                <a:latin typeface="Arial"/>
                <a:ea typeface="Arial"/>
                <a:cs typeface="Arial"/>
              </a:rPr>
              <a:t>lo hicieron cuando eran jóvenes, y las generaciones antes de ellos.</a:t>
            </a:r>
          </a:p>
          <a:p>
            <a:pPr algn="l" rtl="0">
              <a:spcBef>
                <a:spcPts val="20"/>
              </a:spcBef>
            </a:pPr>
            <a:endParaRPr lang="es-us" altLang="zh-CN" sz="1100" dirty="0"/>
          </a:p>
          <a:p>
            <a:pPr marL="152400" marR="12700" indent="-140335" algn="l" defTabSz="342900" rtl="0" eaLnBrk="1" latinLnBrk="0" hangingPunct="1"/>
            <a:r>
              <a:rPr lang="es-us" sz="1100" b="0" i="0" u="none" kern="1200" baseline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El problema es, el peligro de esta droga hace que una elección sea potencialmente mortal.</a:t>
            </a:r>
          </a:p>
          <a:p>
            <a:endParaRPr lang="es-us" sz="1100" dirty="0"/>
          </a:p>
        </p:txBody>
      </p:sp>
    </p:spTree>
    <p:extLst>
      <p:ext uri="{BB962C8B-B14F-4D97-AF65-F5344CB8AC3E}">
        <p14:creationId xmlns:p14="http://schemas.microsoft.com/office/powerpoint/2010/main" val="1853582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algn="l" rtl="0"/>
            <a:r>
              <a:rPr lang="es-us" sz="1100" b="0" i="0" u="none" baseline="0" dirty="0">
                <a:latin typeface="Arial"/>
                <a:ea typeface="Arial"/>
                <a:cs typeface="Arial"/>
              </a:rPr>
              <a:t>Hoy, agregan </a:t>
            </a:r>
            <a:r>
              <a:rPr lang="es-US" sz="1100" b="0" i="0" u="none" baseline="0" dirty="0" err="1">
                <a:latin typeface="Arial"/>
                <a:ea typeface="Arial"/>
                <a:cs typeface="Arial"/>
              </a:rPr>
              <a:t>Fentanyl</a:t>
            </a:r>
            <a:r>
              <a:rPr lang="es-us" sz="1100" b="0" i="0" u="none" baseline="0" dirty="0">
                <a:latin typeface="Arial"/>
                <a:ea typeface="Arial"/>
                <a:cs typeface="Arial"/>
              </a:rPr>
              <a:t> a casi todas las drogas que se puedan imaginar.</a:t>
            </a:r>
          </a:p>
          <a:p>
            <a:pPr algn="l" rtl="0">
              <a:spcBef>
                <a:spcPts val="19"/>
              </a:spcBef>
            </a:pPr>
            <a:endParaRPr lang="es-us" altLang="zh-CN" sz="1100" dirty="0"/>
          </a:p>
          <a:p>
            <a:pPr marL="152400" marR="222250" indent="-140335" algn="l" rtl="0"/>
            <a:r>
              <a:rPr lang="es-us" sz="1100" b="0" i="0" u="none" baseline="0" dirty="0">
                <a:latin typeface="Arial"/>
                <a:ea typeface="Arial"/>
                <a:cs typeface="Arial"/>
              </a:rPr>
              <a:t>Las drogas callejeras como la heroína y la cocaína se están mezclando a una velocidad inimaginable.</a:t>
            </a:r>
          </a:p>
          <a:p>
            <a:pPr algn="l" rtl="0">
              <a:spcBef>
                <a:spcPts val="19"/>
              </a:spcBef>
            </a:pPr>
            <a:endParaRPr lang="es-us" altLang="zh-CN" sz="1100" dirty="0"/>
          </a:p>
          <a:p>
            <a:pPr marL="152400" marR="572135" indent="-140335" algn="l" rtl="0"/>
            <a:r>
              <a:rPr lang="es-us" sz="1100" b="0" i="0" u="none" baseline="0" dirty="0">
                <a:latin typeface="Arial"/>
                <a:ea typeface="Arial"/>
                <a:cs typeface="Arial"/>
              </a:rPr>
              <a:t>Mientras estamos sentados aquí, ustedes podrían pensar “Nunca voy a consumir drogas, pero esta es una píldora con receta, las personas las usan todo el tiempo”.</a:t>
            </a:r>
          </a:p>
          <a:p>
            <a:pPr algn="l" rtl="0">
              <a:spcBef>
                <a:spcPts val="18"/>
              </a:spcBef>
            </a:pPr>
            <a:endParaRPr lang="es-us" altLang="zh-CN" sz="1100" dirty="0"/>
          </a:p>
          <a:p>
            <a:pPr marL="152400" marR="12700" indent="-140335" algn="l" rtl="0"/>
            <a:r>
              <a:rPr lang="es-us" sz="1100" b="0" i="0" u="none" baseline="0" dirty="0">
                <a:latin typeface="Arial"/>
                <a:ea typeface="Arial"/>
                <a:cs typeface="Arial"/>
              </a:rPr>
              <a:t>La DEA calcula que 6 de cada 10 píldoras son píldoras falsas mezcladas con una dosis letal de </a:t>
            </a:r>
            <a:r>
              <a:rPr lang="es-US" sz="1100" b="0" i="0" u="none" baseline="0" dirty="0" err="1">
                <a:latin typeface="Arial"/>
                <a:ea typeface="Arial"/>
                <a:cs typeface="Arial"/>
              </a:rPr>
              <a:t>Fentanyl</a:t>
            </a:r>
            <a:r>
              <a:rPr lang="es-us" sz="1100" b="0" i="0" u="none" baseline="0" dirty="0">
                <a:latin typeface="Arial"/>
                <a:ea typeface="Arial"/>
                <a:cs typeface="Arial"/>
              </a:rPr>
              <a:t>. Incluso están encontrando medicinas como </a:t>
            </a:r>
            <a:r>
              <a:rPr lang="es-us" sz="1100" b="0" i="0" u="none" baseline="0" dirty="0" err="1">
                <a:latin typeface="Arial"/>
                <a:ea typeface="Arial"/>
                <a:cs typeface="Arial"/>
              </a:rPr>
              <a:t>Tylenol</a:t>
            </a:r>
            <a:r>
              <a:rPr lang="es-us" sz="1100" b="0" i="0" u="none" baseline="0" dirty="0">
                <a:latin typeface="Arial"/>
                <a:ea typeface="Arial"/>
                <a:cs typeface="Arial"/>
              </a:rPr>
              <a:t> y </a:t>
            </a:r>
            <a:r>
              <a:rPr lang="es-us" sz="1100" b="0" i="0" u="none" baseline="0" dirty="0" err="1">
                <a:latin typeface="Arial"/>
                <a:ea typeface="Arial"/>
                <a:cs typeface="Arial"/>
              </a:rPr>
              <a:t>Ritalin</a:t>
            </a:r>
            <a:r>
              <a:rPr lang="es-us" sz="1100" b="0" i="0" u="none" baseline="0" dirty="0">
                <a:latin typeface="Arial"/>
                <a:ea typeface="Arial"/>
                <a:cs typeface="Arial"/>
              </a:rPr>
              <a:t> y otros medicamentos habituales mezclados con </a:t>
            </a:r>
            <a:r>
              <a:rPr lang="es-US" sz="1100" b="0" i="0" u="none" baseline="0" dirty="0" err="1">
                <a:latin typeface="Arial"/>
                <a:ea typeface="Arial"/>
                <a:cs typeface="Arial"/>
              </a:rPr>
              <a:t>Fentanyl</a:t>
            </a:r>
            <a:r>
              <a:rPr lang="es-us" sz="1100" b="0" i="0" u="none" baseline="0" dirty="0">
                <a:latin typeface="Arial"/>
                <a:ea typeface="Arial"/>
                <a:cs typeface="Arial"/>
              </a:rPr>
              <a:t>.</a:t>
            </a:r>
          </a:p>
          <a:p>
            <a:pPr algn="l" rtl="0">
              <a:spcBef>
                <a:spcPts val="19"/>
              </a:spcBef>
            </a:pPr>
            <a:endParaRPr lang="es-us" altLang="zh-CN" sz="1100" dirty="0"/>
          </a:p>
          <a:p>
            <a:pPr marL="152400" marR="572135" indent="-140335" algn="l" defTabSz="342900" rtl="0" eaLnBrk="1" latinLnBrk="0" hangingPunct="1"/>
            <a:r>
              <a:rPr lang="es-us" sz="1100" b="0" i="0" u="none" kern="1200" baseline="0" dirty="0" err="1">
                <a:solidFill>
                  <a:schemeClr val="tx1"/>
                </a:solidFill>
                <a:latin typeface="Arial"/>
                <a:ea typeface="Arial"/>
                <a:cs typeface="Arial"/>
              </a:rPr>
              <a:t>Fentanyl</a:t>
            </a:r>
            <a:r>
              <a:rPr lang="es-us" sz="1100" b="0" i="0" u="none" kern="1200" baseline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 no cambia la textura, el olor ni el sabor de la píldora o polvo. Así que, ni siquiera sabrán que está ahí hasta que sea demasiado tarde.</a:t>
            </a:r>
          </a:p>
          <a:p>
            <a:pPr marL="152400" marR="572135" indent="-140335" algn="l" defTabSz="342900" rtl="0" eaLnBrk="1" latinLnBrk="0" hangingPunct="1"/>
            <a:endParaRPr lang="es-us" altLang="zh-CN" sz="1100" b="0" i="0" u="none" kern="1200" baseline="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2700" marR="2958465" algn="l" rtl="0"/>
            <a:r>
              <a:rPr lang="es-us" sz="1100" b="0" i="0" u="none" baseline="0" dirty="0">
                <a:latin typeface="Arial"/>
                <a:ea typeface="Arial"/>
                <a:cs typeface="Arial"/>
              </a:rPr>
              <a:t>¿Pueden reconocer la diferencia? </a:t>
            </a:r>
          </a:p>
          <a:p>
            <a:pPr marL="12700" marR="2958465" algn="l" rtl="0"/>
            <a:endParaRPr lang="es-us" altLang="zh-CN" sz="1100" dirty="0">
              <a:latin typeface="Arial"/>
              <a:cs typeface="Arial"/>
            </a:endParaRPr>
          </a:p>
          <a:p>
            <a:pPr marL="12700" marR="2958465" algn="l" rtl="0"/>
            <a:r>
              <a:rPr lang="es-us" sz="1100" b="0" i="0" u="none" baseline="0" dirty="0">
                <a:latin typeface="Arial"/>
                <a:ea typeface="Arial"/>
                <a:cs typeface="Arial"/>
              </a:rPr>
              <a:t>Escalofriante, ¿cierto?</a:t>
            </a:r>
          </a:p>
          <a:p>
            <a:endParaRPr lang="es-us" sz="1100" dirty="0"/>
          </a:p>
        </p:txBody>
      </p:sp>
    </p:spTree>
    <p:extLst>
      <p:ext uri="{BB962C8B-B14F-4D97-AF65-F5344CB8AC3E}">
        <p14:creationId xmlns:p14="http://schemas.microsoft.com/office/powerpoint/2010/main" val="2762808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marR="204470" indent="-140335" algn="l" rtl="0">
              <a:lnSpc>
                <a:spcPct val="100000"/>
              </a:lnSpc>
            </a:pPr>
            <a:r>
              <a:rPr lang="es-us" sz="1100" b="0" i="0" u="none" baseline="0" dirty="0">
                <a:latin typeface="Arial"/>
                <a:ea typeface="Arial"/>
                <a:cs typeface="Arial"/>
              </a:rPr>
              <a:t>Entonces, creemos que es verdaderamente importante que hagamos algo para ayudarlos a ustedes y a sus amigos a comprender el peligro que hay ahí afuera.</a:t>
            </a:r>
          </a:p>
          <a:p>
            <a:pPr algn="l" rtl="0">
              <a:lnSpc>
                <a:spcPts val="1300"/>
              </a:lnSpc>
              <a:spcBef>
                <a:spcPts val="20"/>
              </a:spcBef>
            </a:pPr>
            <a:endParaRPr lang="es-us" altLang="zh-CN" sz="1100" dirty="0"/>
          </a:p>
          <a:p>
            <a:pPr marL="152400" marR="12700" indent="-140335" algn="l" rtl="0">
              <a:lnSpc>
                <a:spcPct val="100000"/>
              </a:lnSpc>
            </a:pPr>
            <a:r>
              <a:rPr lang="es-us" sz="1100" b="0" i="0" u="none" baseline="0" dirty="0">
                <a:latin typeface="Arial"/>
                <a:ea typeface="Arial"/>
                <a:cs typeface="Arial"/>
              </a:rPr>
              <a:t>Cada vez más, les están vendiendo estas drogas a los niños por medio de las redes sociales. Las personas (los traficantes) se acercan a ellos en línea o por medio de las aplicaciones, los engañan haciéndoles creer que están consumiendo cocaína, éxtasis o alguna droga de venta libre, pero en realidad, contiene suficiente </a:t>
            </a:r>
            <a:r>
              <a:rPr lang="es-US" sz="1100" b="0" i="0" u="none" baseline="0" dirty="0" err="1">
                <a:latin typeface="Arial"/>
                <a:ea typeface="Arial"/>
                <a:cs typeface="Arial"/>
              </a:rPr>
              <a:t>Fentanyl</a:t>
            </a:r>
            <a:r>
              <a:rPr lang="es-us" sz="1100" b="0" i="0" u="none" baseline="0" dirty="0">
                <a:latin typeface="Arial"/>
                <a:ea typeface="Arial"/>
                <a:cs typeface="Arial"/>
              </a:rPr>
              <a:t> como para matarlos. Incluso la persona que lo vende puede no saber que está mezclado con </a:t>
            </a:r>
            <a:r>
              <a:rPr lang="es-US" sz="1100" b="0" i="0" u="none" baseline="0" dirty="0" err="1">
                <a:latin typeface="Arial"/>
                <a:ea typeface="Arial"/>
                <a:cs typeface="Arial"/>
              </a:rPr>
              <a:t>Fentanyl</a:t>
            </a:r>
            <a:r>
              <a:rPr lang="es-us" sz="1100" b="0" i="0" u="none" baseline="0" dirty="0">
                <a:latin typeface="Arial"/>
                <a:ea typeface="Arial"/>
                <a:cs typeface="Arial"/>
              </a:rPr>
              <a:t>.</a:t>
            </a:r>
          </a:p>
          <a:p>
            <a:pPr algn="l" rtl="0">
              <a:lnSpc>
                <a:spcPts val="1300"/>
              </a:lnSpc>
              <a:spcBef>
                <a:spcPts val="22"/>
              </a:spcBef>
            </a:pPr>
            <a:endParaRPr lang="es-us" altLang="zh-CN" sz="1100" dirty="0"/>
          </a:p>
          <a:p>
            <a:pPr marL="152400" marR="19685" indent="-140335" algn="l" rtl="0">
              <a:lnSpc>
                <a:spcPct val="100000"/>
              </a:lnSpc>
            </a:pPr>
            <a:r>
              <a:rPr lang="es-us" sz="1100" b="0" i="0" u="none" baseline="0" dirty="0">
                <a:latin typeface="Arial"/>
                <a:ea typeface="Arial"/>
                <a:cs typeface="Arial"/>
              </a:rPr>
              <a:t>Así que, se desarrolló una campaña que se mostrará principalmente en línea por medio de las aplicaciones populares, juegos y sitios web que frecuentan niños de su edad. Esta campaña se desarrolló después de hablar con muchos de los niños de aquí de Henderson.</a:t>
            </a:r>
          </a:p>
          <a:p>
            <a:pPr algn="l" rtl="0">
              <a:lnSpc>
                <a:spcPts val="1300"/>
              </a:lnSpc>
              <a:spcBef>
                <a:spcPts val="19"/>
              </a:spcBef>
            </a:pPr>
            <a:endParaRPr lang="es-us" altLang="zh-CN" sz="1100" dirty="0"/>
          </a:p>
          <a:p>
            <a:pPr marL="152400" marR="90170" indent="-140335" algn="l" rtl="0">
              <a:lnSpc>
                <a:spcPct val="100000"/>
              </a:lnSpc>
            </a:pPr>
            <a:r>
              <a:rPr lang="es-us" sz="1100" b="0" i="0" u="none" baseline="0" dirty="0">
                <a:latin typeface="Arial"/>
                <a:ea typeface="Arial"/>
                <a:cs typeface="Arial"/>
              </a:rPr>
              <a:t>Lo que escuchamos de ellos es que se necesitaban tres estrategias diferentes para captar su atención, así que esperamos que escuchen esta información antes de que sea demasiado tarde.</a:t>
            </a:r>
          </a:p>
          <a:p>
            <a:endParaRPr lang="es-us" sz="1100" dirty="0"/>
          </a:p>
        </p:txBody>
      </p:sp>
    </p:spTree>
    <p:extLst>
      <p:ext uri="{BB962C8B-B14F-4D97-AF65-F5344CB8AC3E}">
        <p14:creationId xmlns:p14="http://schemas.microsoft.com/office/powerpoint/2010/main" val="2731461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marR="12700" indent="-140335" algn="l" rtl="0"/>
            <a:r>
              <a:rPr lang="es-us" sz="1100" b="0" i="0" u="none" baseline="0">
                <a:latin typeface="Arial"/>
                <a:ea typeface="Arial"/>
                <a:cs typeface="Arial"/>
              </a:rPr>
              <a:t>Algunos niños querían ver una estrategia cinematográfica con gráficas de alta calidad y música dramática.</a:t>
            </a:r>
          </a:p>
          <a:p>
            <a:pPr algn="l" rtl="0">
              <a:spcBef>
                <a:spcPts val="20"/>
              </a:spcBef>
            </a:pPr>
            <a:endParaRPr lang="es-us" altLang="zh-CN" sz="1100" dirty="0"/>
          </a:p>
          <a:p>
            <a:pPr marL="12700" algn="l" rtl="0"/>
            <a:r>
              <a:rPr lang="es-us" sz="1100" b="0" i="0" u="none" baseline="0">
                <a:latin typeface="Arial"/>
                <a:ea typeface="Arial"/>
                <a:cs typeface="Arial"/>
              </a:rPr>
              <a:t>REPRODUZCA EL VIDEO “FENTANYL LO ESTÁ CAMBIANDO TODO”</a:t>
            </a:r>
          </a:p>
          <a:p>
            <a:endParaRPr lang="es-us" sz="1100" dirty="0"/>
          </a:p>
        </p:txBody>
      </p:sp>
    </p:spTree>
    <p:extLst>
      <p:ext uri="{BB962C8B-B14F-4D97-AF65-F5344CB8AC3E}">
        <p14:creationId xmlns:p14="http://schemas.microsoft.com/office/powerpoint/2010/main" val="3558406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algn="l" rtl="0"/>
            <a:r>
              <a:rPr lang="es-us" sz="1100" b="0" i="0" u="none" baseline="0">
                <a:latin typeface="Arial"/>
                <a:ea typeface="Arial"/>
                <a:cs typeface="Arial"/>
              </a:rPr>
              <a:t>Otros niños nos dijeron “Dímelo sin rodeos, solo dame la información”.</a:t>
            </a:r>
          </a:p>
          <a:p>
            <a:pPr algn="l" rtl="0">
              <a:spcBef>
                <a:spcPts val="19"/>
              </a:spcBef>
            </a:pPr>
            <a:endParaRPr lang="es-us" altLang="zh-CN" sz="1100" dirty="0"/>
          </a:p>
          <a:p>
            <a:pPr marL="12700" algn="l" rtl="0"/>
            <a:r>
              <a:rPr lang="es-us" sz="1100" b="0" i="0" u="none" baseline="0">
                <a:latin typeface="Arial"/>
                <a:ea typeface="Arial"/>
                <a:cs typeface="Arial"/>
              </a:rPr>
              <a:t>REPRODUZCA EL VIDEO “CON UNA SOLA VEZ BASTA”</a:t>
            </a:r>
          </a:p>
          <a:p>
            <a:endParaRPr lang="es-us" sz="1100" dirty="0"/>
          </a:p>
        </p:txBody>
      </p:sp>
    </p:spTree>
    <p:extLst>
      <p:ext uri="{BB962C8B-B14F-4D97-AF65-F5344CB8AC3E}">
        <p14:creationId xmlns:p14="http://schemas.microsoft.com/office/powerpoint/2010/main" val="1768184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marR="12700" indent="-140335" algn="l" rtl="0"/>
            <a:r>
              <a:rPr lang="es-us" sz="1100" b="0" i="0" u="none" baseline="0" dirty="0">
                <a:latin typeface="Arial"/>
                <a:ea typeface="Arial"/>
                <a:cs typeface="Arial"/>
              </a:rPr>
              <a:t>Casi todas las personas con las que hablamos dijeron que los convencería alguien local que hubiera tenido una pérdida debido a </a:t>
            </a:r>
            <a:r>
              <a:rPr lang="es-US" sz="1100" b="0" i="0" u="none" baseline="0" dirty="0" err="1">
                <a:latin typeface="Arial"/>
                <a:ea typeface="Arial"/>
                <a:cs typeface="Arial"/>
              </a:rPr>
              <a:t>Fentanyl</a:t>
            </a:r>
            <a:r>
              <a:rPr lang="es-us" sz="1100" b="0" i="0" u="none" baseline="0" dirty="0">
                <a:latin typeface="Arial"/>
                <a:ea typeface="Arial"/>
                <a:cs typeface="Arial"/>
              </a:rPr>
              <a:t>, alguien de su edad con quien pudieran identificarse.</a:t>
            </a:r>
          </a:p>
          <a:p>
            <a:pPr algn="l" rtl="0">
              <a:spcBef>
                <a:spcPts val="19"/>
              </a:spcBef>
            </a:pPr>
            <a:endParaRPr lang="es-us" altLang="zh-CN" sz="1100" dirty="0"/>
          </a:p>
          <a:p>
            <a:pPr marL="12700" algn="l" rtl="0"/>
            <a:r>
              <a:rPr lang="es-us" sz="1100" b="0" i="0" u="none" baseline="0" dirty="0">
                <a:latin typeface="Arial"/>
                <a:ea typeface="Arial"/>
                <a:cs typeface="Arial"/>
              </a:rPr>
              <a:t>REPRODUZCA EL VIDEO “LO EXTRAÑO MUCHO”</a:t>
            </a:r>
          </a:p>
          <a:p>
            <a:pPr algn="l" rtl="0">
              <a:spcBef>
                <a:spcPts val="19"/>
              </a:spcBef>
            </a:pPr>
            <a:endParaRPr lang="es-us" altLang="zh-CN" sz="1100" dirty="0"/>
          </a:p>
          <a:p>
            <a:pPr marL="152400" marR="40640" indent="-140335" algn="l" rtl="0"/>
            <a:r>
              <a:rPr lang="es-us" sz="1100" b="0" i="0" u="none" baseline="0" dirty="0">
                <a:latin typeface="Arial"/>
                <a:ea typeface="Arial"/>
                <a:cs typeface="Arial"/>
              </a:rPr>
              <a:t>¿Qué piensan sobre lo que vieron en estos videos? (conversación abierta)</a:t>
            </a:r>
          </a:p>
          <a:p>
            <a:endParaRPr lang="es-us" sz="1100" dirty="0"/>
          </a:p>
        </p:txBody>
      </p:sp>
    </p:spTree>
    <p:extLst>
      <p:ext uri="{BB962C8B-B14F-4D97-AF65-F5344CB8AC3E}">
        <p14:creationId xmlns:p14="http://schemas.microsoft.com/office/powerpoint/2010/main" val="3762554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algn="l" rtl="0"/>
            <a:r>
              <a:rPr lang="es-us" sz="1100" b="0" i="0" u="none" baseline="0" dirty="0">
                <a:latin typeface="Arial"/>
                <a:ea typeface="Arial"/>
                <a:cs typeface="Arial"/>
              </a:rPr>
              <a:t>Entonces, aquí es donde necesitamos su ayuda.</a:t>
            </a:r>
          </a:p>
          <a:p>
            <a:pPr algn="l" rtl="0">
              <a:spcBef>
                <a:spcPts val="19"/>
              </a:spcBef>
            </a:pPr>
            <a:endParaRPr lang="es-us" altLang="zh-CN" sz="1100" dirty="0"/>
          </a:p>
          <a:p>
            <a:pPr marL="152400" marR="12700" indent="-140335" algn="l" rtl="0"/>
            <a:r>
              <a:rPr lang="es-us" sz="1100" b="0" i="0" u="none" baseline="0" dirty="0">
                <a:latin typeface="Arial"/>
                <a:ea typeface="Arial"/>
                <a:cs typeface="Arial"/>
              </a:rPr>
              <a:t>En nuestros grupos de sondeo, se hizo evidente que los niños en bachillerato y secundaria consideran lo que escuchan de sus compañeros como mucho más creíble que cualquier cosa que escuchan de los adultos (en realidad, ya sabíamos eso </a:t>
            </a:r>
            <a:r>
              <a:rPr lang="es-us" sz="1100" b="0" i="0" u="none" baseline="0" dirty="0">
                <a:latin typeface="Segoe UI Emoji"/>
                <a:ea typeface="Segoe UI Emoji"/>
                <a:cs typeface="Segoe UI Emoji"/>
              </a:rPr>
              <a:t>😊</a:t>
            </a:r>
            <a:r>
              <a:rPr lang="es-us" sz="1100" b="0" i="0" u="none" baseline="0" dirty="0">
                <a:latin typeface="Arial"/>
                <a:ea typeface="Arial"/>
                <a:cs typeface="Arial"/>
              </a:rPr>
              <a:t>).</a:t>
            </a:r>
          </a:p>
          <a:p>
            <a:pPr algn="l" rtl="0">
              <a:spcBef>
                <a:spcPts val="19"/>
              </a:spcBef>
            </a:pPr>
            <a:endParaRPr lang="es-us" altLang="zh-CN" sz="1100" dirty="0"/>
          </a:p>
          <a:p>
            <a:pPr marL="152400" marR="12700" indent="-140335" algn="l" defTabSz="342900" rtl="0" eaLnBrk="1" latinLnBrk="0" hangingPunct="1"/>
            <a:r>
              <a:rPr lang="es-us" sz="1100" b="0" i="0" u="none" kern="1200" baseline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Entonces, estamos aquí hoy porque necesitamos su ayuda para transmitir este mensaje.</a:t>
            </a:r>
          </a:p>
          <a:p>
            <a:pPr marL="152400" marR="12700" indent="-140335" algn="l" defTabSz="342900" rtl="0" eaLnBrk="1" latinLnBrk="0" hangingPunct="1">
              <a:spcBef>
                <a:spcPts val="22"/>
              </a:spcBef>
            </a:pPr>
            <a:endParaRPr lang="es-us" altLang="zh-CN" sz="1100" b="0" i="0" u="none" kern="1200" baseline="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52400" marR="12700" indent="-140335" algn="l" defTabSz="342900" rtl="0" eaLnBrk="1" latinLnBrk="0" hangingPunct="1"/>
            <a:r>
              <a:rPr lang="es-us" sz="1100" b="0" i="0" u="none" kern="1200" baseline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Creamos un sitio web que está dirigido a ustedes y a sus amigos – </a:t>
            </a:r>
            <a:r>
              <a:rPr lang="es-us" sz="1100" b="0" i="0" u="sng" baseline="0" dirty="0">
                <a:solidFill>
                  <a:srgbClr val="0000FF"/>
                </a:solidFill>
                <a:latin typeface="Arial"/>
                <a:ea typeface="Arial"/>
                <a:cs typeface="Arial"/>
                <a:hlinkClick r:id="rId3"/>
              </a:rPr>
              <a:t>www.RiskItAllWithFentanyl.com</a:t>
            </a:r>
            <a:r>
              <a:rPr lang="es-us" sz="1100" b="0" i="0" u="none" kern="1200" baseline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.</a:t>
            </a:r>
          </a:p>
          <a:p>
            <a:endParaRPr lang="es-us" sz="1100" b="0" i="0" u="none" kern="1200" baseline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4432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marR="12700" indent="-139700" algn="l" rtl="0"/>
            <a:r>
              <a:rPr lang="es-us" sz="1100" b="0" i="0" u="none" baseline="0" dirty="0">
                <a:latin typeface="Arial"/>
                <a:ea typeface="Arial"/>
                <a:cs typeface="Arial"/>
              </a:rPr>
              <a:t>En este sitio web, tenemos un kit de herramientas que incluye los videos que acaban de ver, al igual que algunos que tienen un tamaño para varias plataformas de redes sociales.</a:t>
            </a:r>
          </a:p>
          <a:p>
            <a:pPr algn="l" rtl="0">
              <a:spcBef>
                <a:spcPts val="20"/>
              </a:spcBef>
            </a:pPr>
            <a:endParaRPr lang="es-us" altLang="zh-CN" sz="1100" dirty="0"/>
          </a:p>
          <a:p>
            <a:pPr marL="152400" marR="212725" indent="-140335" algn="l" rtl="0"/>
            <a:r>
              <a:rPr lang="es-us" sz="1100" b="0" i="0" u="none" baseline="0" dirty="0">
                <a:latin typeface="Arial"/>
                <a:ea typeface="Arial"/>
                <a:cs typeface="Arial"/>
              </a:rPr>
              <a:t>También hay gráficos para redes sociales, carteles, volantes, incluso anuncios de televisión y radio y anuncios publicitarios.</a:t>
            </a:r>
          </a:p>
          <a:p>
            <a:pPr algn="l" rtl="0">
              <a:spcBef>
                <a:spcPts val="19"/>
              </a:spcBef>
            </a:pPr>
            <a:endParaRPr lang="es-us" altLang="zh-CN" sz="1100" dirty="0"/>
          </a:p>
          <a:p>
            <a:pPr marL="12700" algn="l" rtl="0"/>
            <a:r>
              <a:rPr lang="es-us" sz="1100" b="0" i="0" u="none" baseline="0" dirty="0">
                <a:latin typeface="Arial"/>
                <a:ea typeface="Arial"/>
                <a:cs typeface="Arial"/>
              </a:rPr>
              <a:t>Todos están disponibles sin costo para cualquiera que quiera usarlos.</a:t>
            </a:r>
          </a:p>
          <a:p>
            <a:endParaRPr lang="es-us" sz="1100" dirty="0"/>
          </a:p>
        </p:txBody>
      </p:sp>
    </p:spTree>
    <p:extLst>
      <p:ext uri="{BB962C8B-B14F-4D97-AF65-F5344CB8AC3E}">
        <p14:creationId xmlns:p14="http://schemas.microsoft.com/office/powerpoint/2010/main" val="11239904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algn="l" rtl="0"/>
            <a:r>
              <a:rPr lang="es-us" sz="1100" b="0" i="0" u="none" baseline="0" dirty="0">
                <a:latin typeface="Arial"/>
                <a:ea typeface="Arial"/>
                <a:cs typeface="Arial"/>
              </a:rPr>
              <a:t>Esto es lo que nos encantaría pedirles que hagan:</a:t>
            </a:r>
          </a:p>
          <a:p>
            <a:pPr algn="l" rtl="0">
              <a:spcBef>
                <a:spcPts val="19"/>
              </a:spcBef>
            </a:pPr>
            <a:endParaRPr lang="es-us" altLang="zh-CN" sz="1100" dirty="0"/>
          </a:p>
          <a:p>
            <a:pPr marL="184785" marR="41275" indent="-172720" algn="l" rtl="0">
              <a:buFont typeface="Arial"/>
              <a:buChar char="●"/>
              <a:tabLst>
                <a:tab pos="184785" algn="l"/>
              </a:tabLst>
            </a:pPr>
            <a:r>
              <a:rPr lang="es-us" sz="1100" b="0" i="0" u="none" baseline="0" dirty="0">
                <a:latin typeface="Arial"/>
                <a:ea typeface="Arial"/>
                <a:cs typeface="Arial"/>
              </a:rPr>
              <a:t>Usen los activos sociales que se les dieron para compartir este mensaje súper importante con sus amigos y redes sociales.</a:t>
            </a:r>
          </a:p>
          <a:p>
            <a:pPr marL="184785" marR="12700" indent="-172720" algn="l" rtl="0">
              <a:buFont typeface="Arial"/>
              <a:buChar char="●"/>
              <a:tabLst>
                <a:tab pos="184785" algn="l"/>
              </a:tabLst>
            </a:pPr>
            <a:r>
              <a:rPr lang="es-us" sz="1100" b="0" i="0" u="none" baseline="0" dirty="0">
                <a:latin typeface="Arial"/>
                <a:ea typeface="Arial"/>
                <a:cs typeface="Arial"/>
              </a:rPr>
              <a:t>Piensen en cómo podemos activar esta campaña en su escuela, los lugares de culto, el equipo deportivo u otro grupo de la comunidad.</a:t>
            </a:r>
          </a:p>
          <a:p>
            <a:pPr marL="1099185" lvl="1" indent="-172720" algn="l" rtl="0">
              <a:buFont typeface="Arial"/>
              <a:buChar char="○"/>
              <a:tabLst>
                <a:tab pos="1099185" algn="l"/>
              </a:tabLst>
            </a:pPr>
            <a:r>
              <a:rPr lang="es-us" sz="1100" b="0" i="0" u="none" baseline="0" dirty="0">
                <a:latin typeface="Arial"/>
                <a:ea typeface="Arial"/>
                <a:cs typeface="Arial"/>
              </a:rPr>
              <a:t>¿Podemos colgar carteles?</a:t>
            </a:r>
          </a:p>
          <a:p>
            <a:pPr marL="1099185" lvl="1" indent="-172720" algn="l" rtl="0">
              <a:buFont typeface="Arial"/>
              <a:buChar char="○"/>
              <a:tabLst>
                <a:tab pos="1099185" algn="l"/>
              </a:tabLst>
            </a:pPr>
            <a:r>
              <a:rPr lang="es-us" sz="1100" b="0" i="0" u="none" baseline="0" dirty="0">
                <a:latin typeface="Arial"/>
                <a:ea typeface="Arial"/>
                <a:cs typeface="Arial"/>
              </a:rPr>
              <a:t>¿Podemos usar los anuncios en la televisión o periódicos escolares?</a:t>
            </a:r>
          </a:p>
          <a:p>
            <a:pPr marL="1099185" lvl="1" indent="-172720" algn="l" rtl="0">
              <a:buFont typeface="Arial"/>
              <a:buChar char="○"/>
              <a:tabLst>
                <a:tab pos="1099185" algn="l"/>
              </a:tabLst>
            </a:pPr>
            <a:r>
              <a:rPr lang="es-us" sz="1100" b="0" i="0" u="none" baseline="0" dirty="0">
                <a:latin typeface="Arial"/>
                <a:ea typeface="Arial"/>
                <a:cs typeface="Arial"/>
              </a:rPr>
              <a:t>¿Hay alguna manera de incorporar esta campaña a una asamblea escolar?</a:t>
            </a:r>
          </a:p>
          <a:p>
            <a:pPr marL="1099185" marR="114300" lvl="1" indent="-172720" algn="l" rtl="0">
              <a:buFont typeface="Arial"/>
              <a:buChar char="○"/>
              <a:tabLst>
                <a:tab pos="1099185" algn="l"/>
              </a:tabLst>
            </a:pPr>
            <a:r>
              <a:rPr lang="es-us" sz="1100" b="0" i="0" u="none" baseline="0" dirty="0">
                <a:latin typeface="Arial"/>
                <a:ea typeface="Arial"/>
                <a:cs typeface="Arial"/>
              </a:rPr>
              <a:t>¿Hay algún club de estudiantes al que le gustaría tomar la concientización sobre el </a:t>
            </a:r>
            <a:r>
              <a:rPr lang="es-us" sz="1100" b="0" i="0" u="none" baseline="0" dirty="0" err="1">
                <a:latin typeface="Arial"/>
                <a:ea typeface="Arial"/>
                <a:cs typeface="Arial"/>
              </a:rPr>
              <a:t>fentanyl</a:t>
            </a:r>
            <a:r>
              <a:rPr lang="es-us" sz="1100" b="0" i="0" u="none" baseline="0" dirty="0">
                <a:latin typeface="Arial"/>
                <a:ea typeface="Arial"/>
                <a:cs typeface="Arial"/>
              </a:rPr>
              <a:t> como uno de sus proyectos de servicio?</a:t>
            </a:r>
          </a:p>
          <a:p>
            <a:pPr marL="184785" indent="-172720" algn="l" rtl="0">
              <a:buFont typeface="Arial"/>
              <a:buChar char="●"/>
              <a:tabLst>
                <a:tab pos="184785" algn="l"/>
              </a:tabLst>
            </a:pPr>
            <a:r>
              <a:rPr lang="es-us" sz="1100" b="0" i="0" u="none" baseline="0" dirty="0">
                <a:latin typeface="Arial"/>
                <a:ea typeface="Arial"/>
                <a:cs typeface="Arial"/>
              </a:rPr>
              <a:t>Estamos abiertos a todas las ideas que tengan.</a:t>
            </a:r>
          </a:p>
          <a:p>
            <a:endParaRPr lang="es-us" sz="1100" dirty="0"/>
          </a:p>
        </p:txBody>
      </p:sp>
    </p:spTree>
    <p:extLst>
      <p:ext uri="{BB962C8B-B14F-4D97-AF65-F5344CB8AC3E}">
        <p14:creationId xmlns:p14="http://schemas.microsoft.com/office/powerpoint/2010/main" val="3503060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940558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algn="l" rtl="0"/>
            <a:r>
              <a:rPr lang="es-us" sz="1100" b="0" i="0" u="none" baseline="0">
                <a:latin typeface="Arial"/>
                <a:ea typeface="Arial"/>
                <a:cs typeface="Arial"/>
              </a:rPr>
              <a:t>(Conversación abierta/lluvia de ideas)</a:t>
            </a:r>
          </a:p>
          <a:p>
            <a:pPr algn="l" rtl="0">
              <a:spcBef>
                <a:spcPts val="19"/>
              </a:spcBef>
            </a:pPr>
            <a:endParaRPr lang="es-us" altLang="zh-CN" sz="1100" dirty="0"/>
          </a:p>
          <a:p>
            <a:pPr marL="12700" algn="l" rtl="0"/>
            <a:r>
              <a:rPr lang="es-us" sz="1100" b="0" i="0" u="none" baseline="0">
                <a:latin typeface="Arial"/>
                <a:ea typeface="Arial"/>
                <a:cs typeface="Arial"/>
              </a:rPr>
              <a:t>¡Me encanta escuchar todas estas ideas!</a:t>
            </a:r>
          </a:p>
          <a:p>
            <a:pPr algn="l" rtl="0">
              <a:spcBef>
                <a:spcPts val="19"/>
              </a:spcBef>
            </a:pPr>
            <a:endParaRPr lang="es-us" altLang="zh-CN" sz="1100" dirty="0"/>
          </a:p>
          <a:p>
            <a:pPr marL="12700" algn="l" rtl="0"/>
            <a:r>
              <a:rPr lang="es-us" sz="1100" b="0" i="0" u="none" baseline="0">
                <a:latin typeface="Arial"/>
                <a:ea typeface="Arial"/>
                <a:cs typeface="Arial"/>
              </a:rPr>
              <a:t>Díganme cómo puedo apoyarlos para hacer que estas cosas ocurran.</a:t>
            </a:r>
          </a:p>
          <a:p>
            <a:endParaRPr lang="es-us" sz="1100" dirty="0"/>
          </a:p>
        </p:txBody>
      </p:sp>
    </p:spTree>
    <p:extLst>
      <p:ext uri="{BB962C8B-B14F-4D97-AF65-F5344CB8AC3E}">
        <p14:creationId xmlns:p14="http://schemas.microsoft.com/office/powerpoint/2010/main" val="13447565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975" marR="34925" algn="l" rtl="0"/>
            <a:r>
              <a:rPr lang="es-us" sz="1100" b="0" i="0" u="none" baseline="0">
                <a:latin typeface="Arial"/>
                <a:ea typeface="Arial"/>
                <a:cs typeface="Arial"/>
              </a:rPr>
              <a:t>Bien, hemos terminado por hoy, pero espero que se unan conmigo para comprometernos a:</a:t>
            </a:r>
          </a:p>
          <a:p>
            <a:pPr algn="l" rtl="0">
              <a:spcBef>
                <a:spcPts val="20"/>
              </a:spcBef>
            </a:pPr>
            <a:endParaRPr lang="es-us" altLang="zh-CN" sz="1100" dirty="0"/>
          </a:p>
          <a:p>
            <a:pPr marL="184785" indent="-172720" algn="l" rtl="0">
              <a:buFont typeface="Arial"/>
              <a:buChar char="●"/>
              <a:tabLst>
                <a:tab pos="184785" algn="l"/>
              </a:tabLst>
            </a:pPr>
            <a:r>
              <a:rPr lang="es-us" sz="1100" b="0" i="0" u="none" baseline="0">
                <a:latin typeface="Arial"/>
                <a:ea typeface="Arial"/>
                <a:cs typeface="Arial"/>
              </a:rPr>
              <a:t>Aprender todo lo que puedan.</a:t>
            </a:r>
          </a:p>
          <a:p>
            <a:pPr marL="184785" indent="-172720" algn="l" rtl="0">
              <a:buFont typeface="Arial"/>
              <a:buChar char="●"/>
              <a:tabLst>
                <a:tab pos="184785" algn="l"/>
              </a:tabLst>
            </a:pPr>
            <a:r>
              <a:rPr lang="es-us" sz="1100" b="0" i="0" u="none" baseline="0">
                <a:latin typeface="Arial"/>
                <a:ea typeface="Arial"/>
                <a:cs typeface="Arial"/>
              </a:rPr>
              <a:t>Compartir todo lo que aprendan.</a:t>
            </a:r>
          </a:p>
          <a:p>
            <a:pPr marL="184785" indent="-172720" algn="l" rtl="0">
              <a:buFont typeface="Arial"/>
              <a:buChar char="●"/>
              <a:tabLst>
                <a:tab pos="184785" algn="l"/>
              </a:tabLst>
            </a:pPr>
            <a:r>
              <a:rPr lang="es-us" sz="1100" b="0" i="0" u="none" baseline="0">
                <a:latin typeface="Arial"/>
                <a:ea typeface="Arial"/>
                <a:cs typeface="Arial"/>
              </a:rPr>
              <a:t>Trabajar juntos para salvar vidas.</a:t>
            </a:r>
          </a:p>
          <a:p>
            <a:pPr algn="l" rtl="0">
              <a:spcBef>
                <a:spcPts val="18"/>
              </a:spcBef>
            </a:pPr>
            <a:endParaRPr lang="es-us" altLang="zh-CN" sz="1100" dirty="0"/>
          </a:p>
          <a:p>
            <a:pPr marL="12700" marR="12700" algn="l" rtl="0"/>
            <a:r>
              <a:rPr lang="es-us" sz="1100" b="0" i="0" u="none" baseline="0">
                <a:latin typeface="Arial"/>
                <a:ea typeface="Arial"/>
                <a:cs typeface="Arial"/>
              </a:rPr>
              <a:t>Finalmente, hay poder y sanidad al compartir nuestras historias, para honrar a los que hemos perdido y ayudar a los demás a comprender los verdaderos peligros de esta droga. Si les gustaría agregar sus experiencias, fotos o recuerdos, pueden hacerlo en este sitio web, RiskItAllWithFentanyl.com.</a:t>
            </a:r>
          </a:p>
          <a:p>
            <a:pPr algn="l" rtl="0">
              <a:spcBef>
                <a:spcPts val="19"/>
              </a:spcBef>
            </a:pPr>
            <a:endParaRPr lang="es-us" altLang="zh-CN" sz="1100" dirty="0"/>
          </a:p>
          <a:p>
            <a:pPr marL="12700" algn="l" rtl="0"/>
            <a:r>
              <a:rPr lang="es-us" sz="1100" b="0" i="0" u="none" baseline="0">
                <a:latin typeface="Arial"/>
                <a:ea typeface="Arial"/>
                <a:cs typeface="Arial"/>
              </a:rPr>
              <a:t>Gracias.</a:t>
            </a:r>
          </a:p>
          <a:p>
            <a:endParaRPr lang="es-us" sz="1100" dirty="0"/>
          </a:p>
        </p:txBody>
      </p:sp>
    </p:spTree>
    <p:extLst>
      <p:ext uri="{BB962C8B-B14F-4D97-AF65-F5344CB8AC3E}">
        <p14:creationId xmlns:p14="http://schemas.microsoft.com/office/powerpoint/2010/main" val="1069074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3309942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642881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320932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144216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581556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969249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marR="17145" indent="-140335" algn="l" defTabSz="342900" rtl="0" eaLnBrk="1" latinLnBrk="0" hangingPunct="1"/>
            <a:r>
              <a:rPr lang="es-us" sz="1100" b="0" i="0" u="none" kern="1200" baseline="0" dirty="0">
                <a:solidFill>
                  <a:schemeClr val="tx1"/>
                </a:solidFill>
                <a:latin typeface="Arial"/>
                <a:ea typeface="Arial"/>
                <a:cs typeface="Arial"/>
              </a:rPr>
              <a:t>Gracias por participar hoy con nosotros mientras hablamos de un tema realmente importante.</a:t>
            </a:r>
          </a:p>
          <a:p>
            <a:pPr algn="l" rtl="0">
              <a:spcBef>
                <a:spcPts val="19"/>
              </a:spcBef>
            </a:pPr>
            <a:endParaRPr lang="es-us" altLang="zh-CN" sz="1100" dirty="0"/>
          </a:p>
          <a:p>
            <a:pPr marL="12700" algn="l" rtl="0"/>
            <a:r>
              <a:rPr lang="es-us" sz="1100" b="0" i="0" u="none" baseline="0" dirty="0">
                <a:latin typeface="Arial"/>
                <a:ea typeface="Arial"/>
                <a:cs typeface="Arial"/>
              </a:rPr>
              <a:t>¿Quiénes de los que están aquí hoy han escuchado de </a:t>
            </a:r>
            <a:r>
              <a:rPr lang="es-us" sz="1100" b="0" i="0" u="none" baseline="0" dirty="0" err="1">
                <a:latin typeface="Arial"/>
                <a:ea typeface="Arial"/>
                <a:cs typeface="Arial"/>
              </a:rPr>
              <a:t>Fentanyl</a:t>
            </a:r>
            <a:r>
              <a:rPr lang="es-us" sz="1100" b="0" i="0" u="none" baseline="0" dirty="0">
                <a:latin typeface="Arial"/>
                <a:ea typeface="Arial"/>
                <a:cs typeface="Arial"/>
              </a:rPr>
              <a:t>? </a:t>
            </a:r>
            <a:r>
              <a:rPr lang="es-us" sz="1100" b="0" i="1" u="none" baseline="0" dirty="0">
                <a:latin typeface="Arial"/>
                <a:ea typeface="Arial"/>
                <a:cs typeface="Arial"/>
              </a:rPr>
              <a:t>(Levantan las manos)</a:t>
            </a:r>
            <a:endParaRPr lang="es-us" altLang="zh-CN" sz="1100" dirty="0">
              <a:latin typeface="Arial"/>
              <a:cs typeface="Arial"/>
            </a:endParaRPr>
          </a:p>
          <a:p>
            <a:pPr algn="l" rtl="0">
              <a:spcBef>
                <a:spcPts val="19"/>
              </a:spcBef>
            </a:pPr>
            <a:endParaRPr lang="es-us" altLang="zh-CN" sz="1100" dirty="0"/>
          </a:p>
          <a:p>
            <a:pPr marL="12700" algn="l" rtl="0"/>
            <a:r>
              <a:rPr lang="es-us" sz="1100" b="0" i="0" u="none" baseline="0" dirty="0">
                <a:latin typeface="Arial"/>
                <a:ea typeface="Arial"/>
                <a:cs typeface="Arial"/>
              </a:rPr>
              <a:t>Para los que lo han escuchado, ¿qué saben al respecto?</a:t>
            </a:r>
          </a:p>
          <a:p>
            <a:pPr algn="l" rtl="0">
              <a:spcBef>
                <a:spcPts val="19"/>
              </a:spcBef>
            </a:pPr>
            <a:endParaRPr lang="es-us" altLang="zh-CN" sz="1100" dirty="0"/>
          </a:p>
          <a:p>
            <a:pPr marL="152400" marR="125095" indent="-140335" algn="l" rtl="0"/>
            <a:r>
              <a:rPr lang="es-us" sz="1100" b="0" i="0" u="none" baseline="0" dirty="0">
                <a:latin typeface="Arial"/>
                <a:ea typeface="Arial"/>
                <a:cs typeface="Arial"/>
              </a:rPr>
              <a:t>¿Alguien aquí tiene alguna experiencia personal con esto que estaría dispuesto a compartir?</a:t>
            </a:r>
          </a:p>
          <a:p>
            <a:pPr algn="l" rtl="0">
              <a:spcBef>
                <a:spcPts val="22"/>
              </a:spcBef>
            </a:pPr>
            <a:endParaRPr lang="es-us" altLang="zh-CN" sz="1100" dirty="0"/>
          </a:p>
          <a:p>
            <a:pPr marL="152400" marR="506095" indent="-140335" algn="l" rtl="0"/>
            <a:r>
              <a:rPr lang="es-us" sz="1100" b="0" i="0" u="none" baseline="0" dirty="0">
                <a:latin typeface="Arial"/>
                <a:ea typeface="Arial"/>
                <a:cs typeface="Arial"/>
              </a:rPr>
              <a:t>¿A alguien le han ofrecido algo por medio de las redes sociales o ha sido testigo de que a alguien más le ofrezcan algo que podría ser potencialmente peligroso?</a:t>
            </a:r>
          </a:p>
          <a:p>
            <a:pPr marL="152400" marR="12700" indent="-140335" algn="l" rtl="0"/>
            <a:r>
              <a:rPr lang="es-us" sz="1100" b="0" i="1" u="none" baseline="0" dirty="0">
                <a:latin typeface="Arial"/>
                <a:ea typeface="Arial"/>
                <a:cs typeface="Arial"/>
              </a:rPr>
              <a:t>(Permita que hablen; valide que la información sea precisa, dígales que hablarán más a fondo de los temas, según sea necesario)</a:t>
            </a:r>
            <a:endParaRPr lang="es-us" altLang="zh-CN" sz="1100" dirty="0">
              <a:latin typeface="Arial"/>
              <a:cs typeface="Arial"/>
            </a:endParaRPr>
          </a:p>
          <a:p>
            <a:pPr algn="l" rtl="0">
              <a:spcBef>
                <a:spcPts val="20"/>
              </a:spcBef>
            </a:pPr>
            <a:endParaRPr lang="es-us" altLang="zh-CN" sz="1100" dirty="0"/>
          </a:p>
          <a:p>
            <a:pPr marL="12700" algn="l" rtl="0"/>
            <a:r>
              <a:rPr lang="es-us" sz="1100" b="0" i="0" u="none" baseline="0" dirty="0">
                <a:latin typeface="Arial"/>
                <a:ea typeface="Arial"/>
                <a:cs typeface="Arial"/>
              </a:rPr>
              <a:t>Gracias por compartir y ser tan sinceros y directos.</a:t>
            </a:r>
          </a:p>
          <a:p>
            <a:endParaRPr lang="es-us" sz="1100" dirty="0"/>
          </a:p>
        </p:txBody>
      </p:sp>
    </p:spTree>
    <p:extLst>
      <p:ext uri="{BB962C8B-B14F-4D97-AF65-F5344CB8AC3E}">
        <p14:creationId xmlns:p14="http://schemas.microsoft.com/office/powerpoint/2010/main" val="1748334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57249" y="1062991"/>
            <a:ext cx="5182139" cy="72008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914495" y="1920240"/>
            <a:ext cx="4267644" cy="8572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rtl="0"/>
            <a:fld id="{1D8BD707-D9CF-40AE-B4C6-C98DA3205C09}" type="datetimeFigureOut">
              <a:rPr lang="es-AR"/>
              <a:t>20/5/24</a:t>
            </a:fld>
            <a:endParaRPr lang="es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rtl="0"/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rtl="0"/>
            <a:fld id="{1D8BD707-D9CF-40AE-B4C6-C98DA3205C09}" type="datetimeFigureOut">
              <a:rPr lang="es-AR"/>
              <a:t>20/5/24</a:t>
            </a:fld>
            <a:endParaRPr lang="es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rtl="0"/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04831" y="788670"/>
            <a:ext cx="2652036" cy="226314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139766" y="788670"/>
            <a:ext cx="2652036" cy="226314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rtl="0"/>
            <a:fld id="{1D8BD707-D9CF-40AE-B4C6-C98DA3205C09}" type="datetimeFigureOut">
              <a:rPr lang="es-AR"/>
              <a:t>20/5/24</a:t>
            </a:fld>
            <a:endParaRPr lang="es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rtl="0"/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rtl="0"/>
            <a:fld id="{1D8BD707-D9CF-40AE-B4C6-C98DA3205C09}" type="datetimeFigureOut">
              <a:rPr lang="es-AR"/>
              <a:t>20/5/24</a:t>
            </a:fld>
            <a:endParaRPr lang="es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rtl="0"/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rtl="0"/>
            <a:fld id="{1D8BD707-D9CF-40AE-B4C6-C98DA3205C09}" type="datetimeFigureOut">
              <a:rPr lang="es-AR"/>
              <a:t>20/5/24</a:t>
            </a:fld>
            <a:endParaRPr lang="es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rtl="0"/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0315" y="259333"/>
            <a:ext cx="5336004" cy="6181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9923" y="1259688"/>
            <a:ext cx="5096791" cy="118760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072857" y="3188970"/>
            <a:ext cx="1950923" cy="1714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04831" y="3188970"/>
            <a:ext cx="1402226" cy="1714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rtl="0"/>
            <a:fld id="{1D8BD707-D9CF-40AE-B4C6-C98DA3205C09}" type="datetimeFigureOut">
              <a:rPr lang="es-AR"/>
              <a:t>20/5/24</a:t>
            </a:fld>
            <a:endParaRPr lang="es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389577" y="3188970"/>
            <a:ext cx="1402226" cy="1714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rtl="0"/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cl/fi/djg7cvcthax1u490x2oqh/Spanish-Fentanyl-is-Changing-Everything-Social-Media-1.mp4?rlkey=vzra3szyumz7zqvfkv5qikc3j&amp;st=81293d8w&amp;dl=0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cl/fi/clrd6tbhvst44jch0jqqt/Spanish-It-Only-Takes-Once-Social-Media-1.mp4?rlkey=yex3jg3oegbjgj2zgfal1vx9r&amp;st=nvibvods&amp;dl=0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cl/fi/zzrya3onhbio9qhan3ocr/I-Really-Miss-Him.mp4?rlkey=xxkk0a7b2tslpz5j0jccyfpd7&amp;st=yr926ppe&amp;dl=0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iskitallwithfentanyl.com/toolki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the floor&#10;&#10;Description automatically generated">
            <a:extLst>
              <a:ext uri="{FF2B5EF4-FFF2-40B4-BE49-F238E27FC236}">
                <a16:creationId xmlns:a16="http://schemas.microsoft.com/office/drawing/2014/main" id="{AC749887-E435-90A8-F535-1375885D5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 smoke in the sky&#10;&#10;Description automatically generated">
            <a:extLst>
              <a:ext uri="{FF2B5EF4-FFF2-40B4-BE49-F238E27FC236}">
                <a16:creationId xmlns:a16="http://schemas.microsoft.com/office/drawing/2014/main" id="{03C012B6-B7FC-833E-F4D5-6F5F483F6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0315" y="181920"/>
            <a:ext cx="5336004" cy="618180"/>
          </a:xfrm>
          <a:prstGeom prst="rect">
            <a:avLst/>
          </a:prstGeom>
        </p:spPr>
        <p:txBody>
          <a:bodyPr vert="horz" wrap="square" lIns="0" tIns="114766" rIns="0" bIns="0" rtlCol="0">
            <a:noAutofit/>
          </a:bodyPr>
          <a:lstStyle/>
          <a:p>
            <a:pPr marL="6350" algn="l" rtl="0">
              <a:lnSpc>
                <a:spcPct val="100000"/>
              </a:lnSpc>
            </a:pPr>
            <a:r>
              <a:rPr lang="es-us" sz="2000" i="0" u="none" baseline="0" dirty="0">
                <a:solidFill>
                  <a:srgbClr val="FFFFFF"/>
                </a:solidFill>
                <a:latin typeface="Roboto Black"/>
                <a:ea typeface="Roboto Black"/>
                <a:cs typeface="Roboto Black"/>
              </a:rPr>
              <a:t>¿Qué </a:t>
            </a:r>
            <a:r>
              <a:rPr lang="es-us" sz="2000" dirty="0">
                <a:solidFill>
                  <a:srgbClr val="FFFFFF"/>
                </a:solidFill>
                <a:latin typeface="Roboto Black"/>
                <a:ea typeface="Roboto Black"/>
              </a:rPr>
              <a:t>es </a:t>
            </a:r>
            <a:r>
              <a:rPr lang="es-AR" sz="2000" dirty="0" err="1">
                <a:solidFill>
                  <a:srgbClr val="FFFFFF"/>
                </a:solidFill>
                <a:latin typeface="Roboto Black"/>
                <a:ea typeface="Roboto Black"/>
              </a:rPr>
              <a:t>Fentanyl</a:t>
            </a:r>
            <a:r>
              <a:rPr lang="es-us" sz="2000" dirty="0">
                <a:solidFill>
                  <a:srgbClr val="FFFFFF"/>
                </a:solidFill>
                <a:latin typeface="Roboto Black"/>
                <a:ea typeface="Roboto Black"/>
              </a:rPr>
              <a:t>?</a:t>
            </a:r>
            <a:endParaRPr sz="2000" dirty="0">
              <a:solidFill>
                <a:srgbClr val="FFFFFF"/>
              </a:solidFill>
              <a:latin typeface="Roboto Black"/>
              <a:ea typeface="Roboto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56548" y="755957"/>
            <a:ext cx="2586251" cy="1939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7" name="object 7"/>
          <p:cNvSpPr/>
          <p:nvPr/>
        </p:nvSpPr>
        <p:spPr>
          <a:xfrm>
            <a:off x="197215" y="1466321"/>
            <a:ext cx="2850785" cy="16054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52A67C2-56B1-1DA5-FC17-B2DD8CE14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80315" y="178944"/>
            <a:ext cx="2473450" cy="48031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l" rtl="0"/>
            <a:r>
              <a:rPr lang="es-us" sz="2000" b="0" i="0" u="none" kern="0" baseline="0" dirty="0">
                <a:solidFill>
                  <a:srgbClr val="211F1F"/>
                </a:solidFill>
                <a:latin typeface="Roboto Black" pitchFamily="2" charset="0"/>
                <a:ea typeface="Roboto Black" pitchFamily="2" charset="0"/>
                <a:cs typeface="Roboto Black" pitchFamily="2" charset="0"/>
              </a:rPr>
              <a:t>Titulares de las noticias locales</a:t>
            </a:r>
            <a:endParaRPr sz="2000" kern="0" dirty="0">
              <a:latin typeface="Roboto Black" pitchFamily="2" charset="0"/>
              <a:ea typeface="Roboto Black" pitchFamily="2" charset="0"/>
              <a:cs typeface="Roboto Black" pitchFamily="2" charset="0"/>
            </a:endParaRPr>
          </a:p>
          <a:p>
            <a:pPr algn="l" rtl="0">
              <a:spcBef>
                <a:spcPts val="12"/>
              </a:spcBef>
            </a:pPr>
            <a:endParaRPr sz="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several tablets&#10;&#10;Description automatically generated">
            <a:extLst>
              <a:ext uri="{FF2B5EF4-FFF2-40B4-BE49-F238E27FC236}">
                <a16:creationId xmlns:a16="http://schemas.microsoft.com/office/drawing/2014/main" id="{710BFBA5-A560-09EB-4D61-CDAE2094E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82770" y="310700"/>
            <a:ext cx="4113030" cy="307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l" rtl="0"/>
            <a:r>
              <a:rPr lang="es-us" sz="2000" b="0" i="0" u="none" baseline="0" dirty="0">
                <a:latin typeface="Roboto Black" pitchFamily="2" charset="0"/>
                <a:ea typeface="Roboto Black" pitchFamily="2" charset="0"/>
                <a:cs typeface="Roboto Black" pitchFamily="2" charset="0"/>
              </a:rPr>
              <a:t>¿Pueden reconocer la diferencia?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d smoke in the sky&#10;&#10;Description automatically generated">
            <a:extLst>
              <a:ext uri="{FF2B5EF4-FFF2-40B4-BE49-F238E27FC236}">
                <a16:creationId xmlns:a16="http://schemas.microsoft.com/office/drawing/2014/main" id="{8D286F92-DF08-11F6-41FE-4C02A4005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0315" y="190500"/>
            <a:ext cx="5583112" cy="618180"/>
          </a:xfrm>
          <a:prstGeom prst="rect">
            <a:avLst/>
          </a:prstGeom>
        </p:spPr>
        <p:txBody>
          <a:bodyPr vert="horz" wrap="square" lIns="0" tIns="111716" rIns="0" bIns="0" rtlCol="0">
            <a:noAutofit/>
          </a:bodyPr>
          <a:lstStyle/>
          <a:p>
            <a:pPr marL="6985" algn="l" rtl="0">
              <a:lnSpc>
                <a:spcPct val="100000"/>
              </a:lnSpc>
            </a:pPr>
            <a:r>
              <a:rPr lang="es-us" sz="2000" i="0" u="none" baseline="0" dirty="0">
                <a:solidFill>
                  <a:srgbClr val="FFFFFF"/>
                </a:solidFill>
                <a:latin typeface="Roboto Black"/>
                <a:ea typeface="Roboto Black"/>
                <a:cs typeface="Roboto Black"/>
              </a:rPr>
              <a:t>Anuncios en TT/YT/TikTok, YouTube y In </a:t>
            </a:r>
            <a:r>
              <a:rPr lang="es-us" sz="2000" i="0" u="none" baseline="0" dirty="0" err="1">
                <a:solidFill>
                  <a:srgbClr val="FFFFFF"/>
                </a:solidFill>
                <a:latin typeface="Roboto Black"/>
                <a:ea typeface="Roboto Black"/>
                <a:cs typeface="Roboto Black"/>
              </a:rPr>
              <a:t>Game</a:t>
            </a:r>
            <a:endParaRPr sz="2000" dirty="0">
              <a:latin typeface="Roboto Black"/>
              <a:cs typeface="Roboto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4609" y="1043318"/>
            <a:ext cx="4486782" cy="1996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video gam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427E9FF0-594C-1042-49CD-B845DAA7E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" algn="l" rtl="0">
              <a:lnSpc>
                <a:spcPct val="100000"/>
              </a:lnSpc>
            </a:pPr>
            <a:r>
              <a:rPr lang="es-us" sz="2000" i="0" u="none" baseline="0" dirty="0">
                <a:solidFill>
                  <a:srgbClr val="FFFFFF"/>
                </a:solidFill>
                <a:latin typeface="Roboto Black"/>
                <a:ea typeface="Roboto Black"/>
                <a:cs typeface="Roboto Black"/>
              </a:rPr>
              <a:t>Video </a:t>
            </a:r>
            <a:r>
              <a:rPr lang="es-us" sz="2000" i="0" u="none" baseline="0" dirty="0" err="1">
                <a:solidFill>
                  <a:srgbClr val="FFFFFF"/>
                </a:solidFill>
                <a:latin typeface="Roboto Black"/>
                <a:ea typeface="Roboto Black"/>
                <a:cs typeface="Roboto Black"/>
              </a:rPr>
              <a:t>Fentanyl</a:t>
            </a:r>
            <a:r>
              <a:rPr lang="es-us" sz="2000" i="0" u="none" baseline="0" dirty="0">
                <a:solidFill>
                  <a:srgbClr val="FFFFFF"/>
                </a:solidFill>
                <a:latin typeface="Roboto Black"/>
                <a:ea typeface="Roboto Black"/>
                <a:cs typeface="Roboto Black"/>
              </a:rPr>
              <a:t> lo está cambiando todo</a:t>
            </a:r>
            <a:endParaRPr sz="2000" dirty="0">
              <a:latin typeface="Roboto Black"/>
              <a:cs typeface="Roboto Black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holding a pill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3C58F1E-4C65-0797-B32E-0FC5F3516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985" algn="l" rtl="0">
              <a:lnSpc>
                <a:spcPct val="100000"/>
              </a:lnSpc>
            </a:pPr>
            <a:r>
              <a:rPr lang="es-us" sz="2000" i="0" u="none" baseline="0" dirty="0">
                <a:solidFill>
                  <a:srgbClr val="FFFFFF"/>
                </a:solidFill>
                <a:latin typeface="Roboto Black"/>
                <a:ea typeface="Roboto Black"/>
                <a:cs typeface="Roboto Black"/>
              </a:rPr>
              <a:t>Video Con una sola vez basta</a:t>
            </a:r>
            <a:endParaRPr sz="2000" dirty="0">
              <a:latin typeface="Roboto Black"/>
              <a:cs typeface="Roboto Blac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on the floor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7ADDF30-D9D6-D6B5-AF03-0F1553D89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35" algn="l" rtl="0">
              <a:lnSpc>
                <a:spcPct val="100000"/>
              </a:lnSpc>
            </a:pPr>
            <a:r>
              <a:rPr lang="es-us" sz="2000" i="0" u="none" baseline="0" dirty="0">
                <a:solidFill>
                  <a:srgbClr val="FFFFFF"/>
                </a:solidFill>
                <a:latin typeface="Roboto Black"/>
                <a:ea typeface="Roboto Black"/>
                <a:cs typeface="Roboto Black"/>
              </a:rPr>
              <a:t>Video Lo extraño mucho</a:t>
            </a:r>
            <a:endParaRPr sz="2000" dirty="0">
              <a:latin typeface="Roboto Black"/>
              <a:cs typeface="Roboto Blac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creen with a red border&#10;&#10;Description automatically generated">
            <a:extLst>
              <a:ext uri="{FF2B5EF4-FFF2-40B4-BE49-F238E27FC236}">
                <a16:creationId xmlns:a16="http://schemas.microsoft.com/office/drawing/2014/main" id="{41AD1983-A150-1BB6-9FC3-D56837BC1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9728" y="313209"/>
            <a:ext cx="1220472" cy="30734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l" rtl="0"/>
            <a:r>
              <a:rPr lang="es-us" sz="2000" b="1" i="0" u="none" baseline="0" dirty="0">
                <a:solidFill>
                  <a:srgbClr val="231C1D"/>
                </a:solidFill>
                <a:latin typeface="Roboto Black" pitchFamily="2" charset="0"/>
                <a:ea typeface="Roboto Black" pitchFamily="2" charset="0"/>
                <a:cs typeface="Roboto Black" pitchFamily="2" charset="0"/>
              </a:rPr>
              <a:t>Sitio web</a:t>
            </a:r>
            <a:endParaRPr sz="2000" b="1" dirty="0">
              <a:latin typeface="Roboto Black" pitchFamily="2" charset="0"/>
              <a:ea typeface="Roboto Black" pitchFamily="2" charset="0"/>
              <a:cs typeface="Roboto Black" pitchFamily="2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86BAB48E-3B8A-E53E-271D-DF06F742D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76684" y="323121"/>
            <a:ext cx="3128516" cy="30035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l" rtl="0"/>
            <a:r>
              <a:rPr lang="es-us" sz="2000" i="0" u="none" baseline="0" dirty="0">
                <a:solidFill>
                  <a:srgbClr val="010101"/>
                </a:solidFill>
                <a:latin typeface="Roboto Black" pitchFamily="2" charset="0"/>
                <a:ea typeface="Roboto Black" pitchFamily="2" charset="0"/>
                <a:cs typeface="Roboto Black" pitchFamily="2" charset="0"/>
              </a:rPr>
              <a:t>Kit de herramientas</a:t>
            </a:r>
            <a:endParaRPr sz="2000" dirty="0">
              <a:latin typeface="Roboto Black" pitchFamily="2" charset="0"/>
              <a:ea typeface="Roboto Black" pitchFamily="2" charset="0"/>
              <a:cs typeface="Roboto Black" pitchFamily="2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oard with red paint on it&#10;&#10;Description automatically generated">
            <a:extLst>
              <a:ext uri="{FF2B5EF4-FFF2-40B4-BE49-F238E27FC236}">
                <a16:creationId xmlns:a16="http://schemas.microsoft.com/office/drawing/2014/main" id="{D0221D4C-B991-82CD-0EBD-B0DCDA9B3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807" rIns="0" bIns="0" rtlCol="0">
            <a:noAutofit/>
          </a:bodyPr>
          <a:lstStyle/>
          <a:p>
            <a:pPr marL="2540" algn="l" rtl="0">
              <a:lnSpc>
                <a:spcPct val="100000"/>
              </a:lnSpc>
            </a:pPr>
            <a:r>
              <a:rPr lang="es-us" sz="2000" i="0" u="none" baseline="0" dirty="0">
                <a:latin typeface="Roboto Black"/>
                <a:ea typeface="Roboto Black"/>
                <a:cs typeface="Roboto Black"/>
              </a:rPr>
              <a:t>¿Cómo pueden ayudar?</a:t>
            </a:r>
            <a:endParaRPr sz="2000" dirty="0">
              <a:latin typeface="Roboto Black"/>
              <a:cs typeface="Roboto Black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83514" indent="-171450" algn="l" rtl="0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"/>
              <a:tabLst>
                <a:tab pos="126366" algn="l"/>
              </a:tabLst>
            </a:pPr>
            <a:r>
              <a:rPr lang="es-us" sz="900" b="0" i="0" u="none" baseline="0" dirty="0">
                <a:solidFill>
                  <a:srgbClr val="232323"/>
                </a:solidFill>
                <a:latin typeface="Arial"/>
                <a:ea typeface="Arial"/>
                <a:cs typeface="Arial"/>
              </a:rPr>
              <a:t>Usen los videos para redes sociales</a:t>
            </a:r>
            <a:endParaRPr sz="900" dirty="0">
              <a:latin typeface="Arial"/>
              <a:cs typeface="Arial"/>
            </a:endParaRPr>
          </a:p>
          <a:p>
            <a:pPr marL="183514" marR="12700" indent="-171450" algn="l" rtl="0">
              <a:lnSpc>
                <a:spcPct val="103899"/>
              </a:lnSpc>
              <a:spcBef>
                <a:spcPts val="0"/>
              </a:spcBef>
              <a:buFont typeface="Symbol" panose="05050102010706020507" pitchFamily="18" charset="2"/>
              <a:buChar char=""/>
              <a:tabLst>
                <a:tab pos="126366" algn="l"/>
              </a:tabLst>
            </a:pPr>
            <a:r>
              <a:rPr lang="es-us" sz="900" b="0" i="0" u="none" baseline="0" dirty="0">
                <a:solidFill>
                  <a:srgbClr val="232323"/>
                </a:solidFill>
                <a:latin typeface="Arial"/>
                <a:ea typeface="Arial"/>
                <a:cs typeface="Arial"/>
              </a:rPr>
              <a:t>Activen la campaña en su escuela, en sus lugares de culto, con su equipo deportivo u otro grupo de la comunidad</a:t>
            </a:r>
            <a:endParaRPr sz="900" dirty="0">
              <a:latin typeface="Arial"/>
              <a:cs typeface="Arial"/>
            </a:endParaRPr>
          </a:p>
          <a:p>
            <a:pPr marL="618498" lvl="1" indent="-191772" algn="l" rtl="0">
              <a:lnSpc>
                <a:spcPct val="100000"/>
              </a:lnSpc>
              <a:spcBef>
                <a:spcPts val="285"/>
              </a:spcBef>
              <a:buFont typeface="Courier New"/>
              <a:buChar char="o"/>
              <a:tabLst>
                <a:tab pos="618498" algn="l"/>
              </a:tabLst>
            </a:pPr>
            <a:r>
              <a:rPr lang="es-us" sz="900" b="0" i="0" u="none" baseline="0" dirty="0">
                <a:solidFill>
                  <a:srgbClr val="232323"/>
                </a:solidFill>
                <a:latin typeface="Arial"/>
                <a:ea typeface="Arial"/>
                <a:cs typeface="Arial"/>
              </a:rPr>
              <a:t>Carteles</a:t>
            </a:r>
            <a:endParaRPr sz="900" dirty="0">
              <a:latin typeface="Arial"/>
              <a:cs typeface="Arial"/>
            </a:endParaRPr>
          </a:p>
          <a:p>
            <a:pPr marL="618498" lvl="1" indent="-191772" algn="l" rtl="0">
              <a:lnSpc>
                <a:spcPct val="100000"/>
              </a:lnSpc>
              <a:spcBef>
                <a:spcPts val="45"/>
              </a:spcBef>
              <a:buFont typeface="Courier New"/>
              <a:buChar char="o"/>
              <a:tabLst>
                <a:tab pos="618498" algn="l"/>
              </a:tabLst>
            </a:pPr>
            <a:r>
              <a:rPr lang="es-us" sz="900" b="0" i="0" u="none" baseline="0" dirty="0">
                <a:solidFill>
                  <a:srgbClr val="232323"/>
                </a:solidFill>
                <a:latin typeface="Arial"/>
                <a:ea typeface="Arial"/>
                <a:cs typeface="Arial"/>
              </a:rPr>
              <a:t>Anuncios en la televisión/periódico escolar/por las mañanas</a:t>
            </a:r>
            <a:endParaRPr sz="900" dirty="0">
              <a:latin typeface="Arial"/>
              <a:cs typeface="Arial"/>
            </a:endParaRPr>
          </a:p>
          <a:p>
            <a:pPr marL="618498" lvl="1" indent="-191772" algn="l" rtl="0">
              <a:lnSpc>
                <a:spcPct val="100000"/>
              </a:lnSpc>
              <a:spcBef>
                <a:spcPts val="40"/>
              </a:spcBef>
              <a:buFont typeface="Courier New"/>
              <a:buChar char="o"/>
              <a:tabLst>
                <a:tab pos="618498" algn="l"/>
              </a:tabLst>
            </a:pPr>
            <a:r>
              <a:rPr lang="es-us" sz="900" b="0" i="0" u="none" baseline="0" dirty="0">
                <a:solidFill>
                  <a:srgbClr val="232323"/>
                </a:solidFill>
                <a:latin typeface="Arial"/>
                <a:ea typeface="Arial"/>
                <a:cs typeface="Arial"/>
              </a:rPr>
              <a:t>Club de estudiantes</a:t>
            </a:r>
            <a:endParaRPr sz="900" dirty="0">
              <a:latin typeface="Arial"/>
              <a:cs typeface="Arial"/>
            </a:endParaRPr>
          </a:p>
          <a:p>
            <a:pPr marL="205107" indent="-191772" algn="l" rtl="0">
              <a:lnSpc>
                <a:spcPct val="100000"/>
              </a:lnSpc>
              <a:buFont typeface="Symbol" panose="05050102010706020507" pitchFamily="18" charset="2"/>
              <a:buChar char=""/>
              <a:tabLst>
                <a:tab pos="205107" algn="l"/>
              </a:tabLst>
            </a:pPr>
            <a:r>
              <a:rPr lang="es-us" sz="900" b="0" i="0" u="none" baseline="0" dirty="0">
                <a:solidFill>
                  <a:srgbClr val="232323"/>
                </a:solidFill>
                <a:latin typeface="Arial"/>
                <a:ea typeface="Arial"/>
                <a:cs typeface="Arial"/>
              </a:rPr>
              <a:t>¿Otras ideas?</a:t>
            </a:r>
            <a:endParaRPr sz="9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oard with red paint on it&#10;&#10;Description automatically generated">
            <a:extLst>
              <a:ext uri="{FF2B5EF4-FFF2-40B4-BE49-F238E27FC236}">
                <a16:creationId xmlns:a16="http://schemas.microsoft.com/office/drawing/2014/main" id="{71F3138F-D8B2-E45D-5734-C7A7A0A5A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0315" y="259333"/>
            <a:ext cx="4267885" cy="38836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350" algn="l" rtl="0">
              <a:lnSpc>
                <a:spcPct val="100000"/>
              </a:lnSpc>
            </a:pPr>
            <a:r>
              <a:rPr lang="es-us" sz="2000" i="0" u="none" baseline="0" dirty="0">
                <a:latin typeface="Roboto Black"/>
                <a:ea typeface="Roboto Black"/>
                <a:cs typeface="Roboto Black"/>
              </a:rPr>
              <a:t>Guía Capacite al capacitador</a:t>
            </a:r>
            <a:endParaRPr sz="2000" dirty="0">
              <a:latin typeface="Roboto Black"/>
              <a:cs typeface="Roboto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3977" y="1243080"/>
            <a:ext cx="5208270" cy="11449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l" rtl="0"/>
            <a:r>
              <a:rPr lang="es-us" sz="940" b="0" i="0" u="none" baseline="0" dirty="0">
                <a:solidFill>
                  <a:srgbClr val="23232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Bienvenido a la guía “Capacite al capacitador” para la campaña de concientización </a:t>
            </a:r>
            <a:r>
              <a:rPr lang="es-us" sz="940" b="1" i="1" u="none" baseline="0" dirty="0">
                <a:solidFill>
                  <a:srgbClr val="23232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#RiskItAllWithFentanyl.</a:t>
            </a:r>
            <a:endParaRPr sz="94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ts val="1100"/>
              </a:lnSpc>
              <a:spcBef>
                <a:spcPts val="11"/>
              </a:spcBef>
            </a:pPr>
            <a:endParaRPr sz="94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2700" algn="l" rtl="0">
              <a:lnSpc>
                <a:spcPct val="103899"/>
              </a:lnSpc>
            </a:pPr>
            <a:r>
              <a:rPr lang="es-us" sz="940" b="0" i="0" u="none" baseline="0" dirty="0">
                <a:solidFill>
                  <a:srgbClr val="23232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Esta guía está diseñada específicamente para equiparlo con el conocimiento y las competencias necesarias para enseñar </a:t>
            </a:r>
            <a:r>
              <a:rPr lang="es-us" sz="94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eficazmente a los niños sobre los peligros y los riesgos asociados con </a:t>
            </a:r>
            <a:r>
              <a:rPr lang="es-AR" sz="940" dirty="0" err="1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Fentanyl</a:t>
            </a:r>
            <a:r>
              <a:rPr lang="es-us" sz="940" dirty="0">
                <a:solidFill>
                  <a:srgbClr val="2323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 potente opioide </a:t>
            </a:r>
            <a:r>
              <a:rPr lang="es-us" sz="940" b="0" i="0" u="none" baseline="0" dirty="0">
                <a:solidFill>
                  <a:srgbClr val="23232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sintético que cada vez causa más muertes entre nuestros jóvenes.</a:t>
            </a:r>
            <a:endParaRPr sz="94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ts val="1100"/>
              </a:lnSpc>
              <a:spcBef>
                <a:spcPts val="27"/>
              </a:spcBef>
            </a:pPr>
            <a:endParaRPr sz="94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31502" algn="l" rtl="0">
              <a:lnSpc>
                <a:spcPct val="103299"/>
              </a:lnSpc>
            </a:pPr>
            <a:r>
              <a:rPr lang="es-us" sz="940" b="0" i="0" u="none" baseline="0" dirty="0">
                <a:solidFill>
                  <a:srgbClr val="23232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Al convertirse en un facilitador capacitado, usted puede tener un efecto importante para aumentar la concientización, prevenir el daño relacionado con </a:t>
            </a:r>
            <a:r>
              <a:rPr lang="es-us" sz="940" b="0" i="0" u="none" baseline="0" dirty="0" err="1">
                <a:solidFill>
                  <a:srgbClr val="23232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fentanyl</a:t>
            </a:r>
            <a:r>
              <a:rPr lang="es-us" sz="940" b="0" i="0" u="none" baseline="0" dirty="0">
                <a:solidFill>
                  <a:srgbClr val="23232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y salvar vidas.</a:t>
            </a:r>
            <a:endParaRPr sz="94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d smoke in the sky&#10;&#10;Description automatically generated">
            <a:extLst>
              <a:ext uri="{FF2B5EF4-FFF2-40B4-BE49-F238E27FC236}">
                <a16:creationId xmlns:a16="http://schemas.microsoft.com/office/drawing/2014/main" id="{A31AED3D-1834-222E-D63C-93780A473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4171045" y="553801"/>
            <a:ext cx="1544640" cy="23169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3" name="object 3"/>
          <p:cNvSpPr/>
          <p:nvPr/>
        </p:nvSpPr>
        <p:spPr>
          <a:xfrm>
            <a:off x="239604" y="275924"/>
            <a:ext cx="2405159" cy="7610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91772" algn="l" rtl="0">
              <a:lnSpc>
                <a:spcPct val="100000"/>
              </a:lnSpc>
            </a:pPr>
            <a:r>
              <a:rPr lang="es-us" sz="2250" i="0" u="none" baseline="0" dirty="0">
                <a:solidFill>
                  <a:srgbClr val="FFFFFF"/>
                </a:solidFill>
                <a:latin typeface="Roboto Black"/>
                <a:ea typeface="Roboto Black"/>
                <a:cs typeface="Roboto Black"/>
              </a:rPr>
              <a:t>Discusión</a:t>
            </a:r>
            <a:endParaRPr sz="2250" dirty="0">
              <a:latin typeface="Roboto Black"/>
              <a:cs typeface="Roboto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206" y="1045088"/>
            <a:ext cx="3965868" cy="22077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d smoke in the sky&#10;&#10;Description automatically generated">
            <a:extLst>
              <a:ext uri="{FF2B5EF4-FFF2-40B4-BE49-F238E27FC236}">
                <a16:creationId xmlns:a16="http://schemas.microsoft.com/office/drawing/2014/main" id="{9C9F5869-C8CA-E33A-A9CB-FA5D6FE55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47584" y="277784"/>
            <a:ext cx="2405159" cy="7610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00028" algn="l" rtl="0">
              <a:lnSpc>
                <a:spcPct val="100000"/>
              </a:lnSpc>
            </a:pPr>
            <a:r>
              <a:rPr lang="es-us" sz="2250" i="0" u="none" baseline="0" dirty="0">
                <a:solidFill>
                  <a:srgbClr val="FFFFFF"/>
                </a:solidFill>
                <a:latin typeface="Roboto Black"/>
                <a:ea typeface="Roboto Black"/>
                <a:cs typeface="Roboto Black"/>
              </a:rPr>
              <a:t>Me comprometo a:</a:t>
            </a:r>
            <a:endParaRPr sz="2250" dirty="0">
              <a:latin typeface="Roboto Black"/>
              <a:cs typeface="Roboto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5364" y="1282489"/>
            <a:ext cx="2578836" cy="12357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91469" indent="-278769" algn="l" rtl="0">
              <a:buClr>
                <a:srgbClr val="FFFFFF"/>
              </a:buClr>
              <a:buFont typeface="Helvetica"/>
              <a:buChar char="●"/>
              <a:tabLst>
                <a:tab pos="291469" algn="l"/>
              </a:tabLst>
            </a:pPr>
            <a:r>
              <a:rPr lang="es-us" sz="1500" b="0" i="0" u="none" baseline="0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</a:rPr>
              <a:t>Aprender todo lo </a:t>
            </a:r>
            <a:br>
              <a:rPr lang="es-us" sz="1500" b="0" i="0" u="none" baseline="0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</a:rPr>
            </a:br>
            <a:r>
              <a:rPr lang="es-us" sz="1500" b="0" i="0" u="none" baseline="0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</a:rPr>
              <a:t>que pueda.</a:t>
            </a:r>
            <a:endParaRPr sz="1500" dirty="0">
              <a:latin typeface="Roboto Medium"/>
              <a:cs typeface="Roboto Medium"/>
            </a:endParaRPr>
          </a:p>
          <a:p>
            <a:pPr marL="291469" indent="-278769" algn="l" rtl="0">
              <a:buClr>
                <a:srgbClr val="FFFFFF"/>
              </a:buClr>
              <a:buFont typeface="Helvetica"/>
              <a:buChar char="●"/>
              <a:tabLst>
                <a:tab pos="291469" algn="l"/>
              </a:tabLst>
            </a:pPr>
            <a:r>
              <a:rPr lang="es-us" sz="1500" b="0" i="0" u="none" baseline="0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</a:rPr>
              <a:t>Compartir lo que aprenda.</a:t>
            </a:r>
            <a:endParaRPr sz="1500" dirty="0">
              <a:latin typeface="Roboto Medium"/>
              <a:cs typeface="Roboto Medium"/>
            </a:endParaRPr>
          </a:p>
          <a:p>
            <a:pPr marL="291469" marR="211457" indent="-278769" algn="l" rtl="0">
              <a:lnSpc>
                <a:spcPct val="100099"/>
              </a:lnSpc>
              <a:buClr>
                <a:srgbClr val="FFFFFF"/>
              </a:buClr>
              <a:buFont typeface="Helvetica"/>
              <a:buChar char="●"/>
              <a:tabLst>
                <a:tab pos="291469" algn="l"/>
              </a:tabLst>
            </a:pPr>
            <a:r>
              <a:rPr lang="es-us" sz="1500" b="0" i="0" u="none" baseline="0" dirty="0">
                <a:solidFill>
                  <a:srgbClr val="FFFFFF"/>
                </a:solidFill>
                <a:latin typeface="Roboto Medium"/>
                <a:ea typeface="Roboto Medium"/>
                <a:cs typeface="Roboto Medium"/>
              </a:rPr>
              <a:t>Trabajar juntos para salvar vidas.</a:t>
            </a:r>
            <a:endParaRPr sz="1500" dirty="0">
              <a:latin typeface="Roboto Medium"/>
              <a:cs typeface="Roboto Medium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022517" y="893783"/>
            <a:ext cx="2073483" cy="20714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oard with red paint on it&#10;&#10;Description automatically generated">
            <a:extLst>
              <a:ext uri="{FF2B5EF4-FFF2-40B4-BE49-F238E27FC236}">
                <a16:creationId xmlns:a16="http://schemas.microsoft.com/office/drawing/2014/main" id="{69BB2DEA-DC46-98B3-0F6F-E8A064A92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985" algn="l" rtl="0">
              <a:lnSpc>
                <a:spcPct val="100000"/>
              </a:lnSpc>
            </a:pPr>
            <a:r>
              <a:rPr lang="es-us" sz="2000" i="0" u="none" baseline="0" dirty="0">
                <a:latin typeface="Roboto Black"/>
                <a:ea typeface="Roboto Black"/>
                <a:cs typeface="Roboto Black"/>
              </a:rPr>
              <a:t>Guía Capacite al capacitador</a:t>
            </a:r>
            <a:endParaRPr sz="2000" dirty="0">
              <a:latin typeface="Roboto Black"/>
              <a:cs typeface="Roboto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4370" y="1244052"/>
            <a:ext cx="4982030" cy="10800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391800" rtl="0">
              <a:lnSpc>
                <a:spcPct val="105000"/>
              </a:lnSpc>
            </a:pPr>
            <a:r>
              <a:rPr lang="es-us" sz="940" b="0" i="0" u="none" baseline="0" dirty="0">
                <a:solidFill>
                  <a:srgbClr val="232323"/>
                </a:solidFill>
                <a:latin typeface="Arial"/>
                <a:ea typeface="Arial"/>
                <a:cs typeface="Arial"/>
              </a:rPr>
              <a:t>Esta guía explica qué </a:t>
            </a:r>
            <a:r>
              <a:rPr lang="es-AR" sz="940" dirty="0" err="1">
                <a:solidFill>
                  <a:srgbClr val="232323"/>
                </a:solidFill>
                <a:latin typeface="Arial"/>
                <a:cs typeface="Arial"/>
              </a:rPr>
              <a:t>Fentanyl</a:t>
            </a:r>
            <a:r>
              <a:rPr lang="es-us" sz="940" dirty="0">
                <a:solidFill>
                  <a:srgbClr val="232323"/>
                </a:solidFill>
                <a:latin typeface="Arial"/>
                <a:cs typeface="Arial"/>
              </a:rPr>
              <a:t>, por </a:t>
            </a:r>
            <a:r>
              <a:rPr lang="es-us" sz="940" b="0" i="0" u="none" baseline="0" dirty="0">
                <a:solidFill>
                  <a:srgbClr val="232323"/>
                </a:solidFill>
                <a:latin typeface="Arial"/>
                <a:ea typeface="Arial"/>
                <a:cs typeface="Arial"/>
              </a:rPr>
              <a:t>qué hay un aumento tan </a:t>
            </a:r>
            <a:r>
              <a:rPr lang="es-us" sz="940" dirty="0">
                <a:solidFill>
                  <a:srgbClr val="232323"/>
                </a:solidFill>
                <a:latin typeface="Arial"/>
                <a:cs typeface="Arial"/>
              </a:rPr>
              <a:t>alarmante en las sobredosis relacionadas con </a:t>
            </a:r>
            <a:r>
              <a:rPr lang="es-us" sz="940" dirty="0" err="1">
                <a:solidFill>
                  <a:srgbClr val="232323"/>
                </a:solidFill>
                <a:latin typeface="Arial"/>
                <a:cs typeface="Arial"/>
              </a:rPr>
              <a:t>fentanyl</a:t>
            </a:r>
            <a:r>
              <a:rPr lang="es-us" sz="940" dirty="0">
                <a:solidFill>
                  <a:srgbClr val="232323"/>
                </a:solidFill>
                <a:latin typeface="Arial"/>
                <a:cs typeface="Arial"/>
              </a:rPr>
              <a:t>, y cómo podemos trabajar con nuestros </a:t>
            </a:r>
            <a:r>
              <a:rPr lang="es-us" sz="940" b="0" i="0" u="none" baseline="0" dirty="0">
                <a:solidFill>
                  <a:srgbClr val="232323"/>
                </a:solidFill>
                <a:latin typeface="Arial"/>
                <a:ea typeface="Arial"/>
                <a:cs typeface="Arial"/>
              </a:rPr>
              <a:t>jóvenes para garantizar su seguridad.</a:t>
            </a:r>
            <a:endParaRPr sz="940" dirty="0">
              <a:latin typeface="Arial"/>
              <a:cs typeface="Arial"/>
            </a:endParaRPr>
          </a:p>
          <a:p>
            <a:pPr rtl="0">
              <a:lnSpc>
                <a:spcPct val="105000"/>
              </a:lnSpc>
              <a:spcBef>
                <a:spcPts val="29"/>
              </a:spcBef>
            </a:pPr>
            <a:endParaRPr sz="940" dirty="0"/>
          </a:p>
          <a:p>
            <a:pPr marL="12700" marR="12700" rtl="0">
              <a:lnSpc>
                <a:spcPct val="105000"/>
              </a:lnSpc>
            </a:pPr>
            <a:r>
              <a:rPr lang="es-us" sz="940" b="0" i="0" u="none" baseline="0" dirty="0">
                <a:solidFill>
                  <a:srgbClr val="232323"/>
                </a:solidFill>
                <a:latin typeface="Arial"/>
                <a:ea typeface="Arial"/>
                <a:cs typeface="Arial"/>
              </a:rPr>
              <a:t>Además, compartiremos con usted la campaña </a:t>
            </a:r>
            <a:r>
              <a:rPr lang="es-us" sz="940" b="1" i="1" u="none" baseline="0" dirty="0">
                <a:solidFill>
                  <a:srgbClr val="232323"/>
                </a:solidFill>
                <a:latin typeface="Arial"/>
                <a:ea typeface="Arial"/>
                <a:cs typeface="Arial"/>
              </a:rPr>
              <a:t>#RiskItAllWithFentanyl </a:t>
            </a:r>
            <a:r>
              <a:rPr lang="es-us" sz="940" b="0" i="0" u="none" baseline="0" dirty="0">
                <a:solidFill>
                  <a:srgbClr val="232323"/>
                </a:solidFill>
                <a:latin typeface="Arial"/>
                <a:ea typeface="Arial"/>
                <a:cs typeface="Arial"/>
              </a:rPr>
              <a:t>creada por la ciudad de Henderson, que va dirigida directamente a nuestros niños, para asegurarnos de que entiendan que el panorama ha cambiado, y que </a:t>
            </a:r>
            <a:r>
              <a:rPr lang="es-us" sz="940" b="1" i="1" u="none" baseline="0" dirty="0">
                <a:solidFill>
                  <a:srgbClr val="232323"/>
                </a:solidFill>
                <a:latin typeface="Arial"/>
                <a:ea typeface="Arial"/>
                <a:cs typeface="Arial"/>
              </a:rPr>
              <a:t>una decisión puede ser mortal.</a:t>
            </a:r>
            <a:endParaRPr sz="94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oard with red paint on it&#10;&#10;Description automatically generated">
            <a:extLst>
              <a:ext uri="{FF2B5EF4-FFF2-40B4-BE49-F238E27FC236}">
                <a16:creationId xmlns:a16="http://schemas.microsoft.com/office/drawing/2014/main" id="{43611C87-1281-F631-8A07-1EBA7C993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99997" y="1037333"/>
            <a:ext cx="5138803" cy="159156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09856" rtl="0">
              <a:lnSpc>
                <a:spcPct val="100299"/>
              </a:lnSpc>
            </a:pPr>
            <a:r>
              <a:rPr lang="es-us" sz="800" b="0" i="0" u="none" baseline="0" dirty="0">
                <a:latin typeface="Arial"/>
                <a:ea typeface="Arial"/>
                <a:cs typeface="Arial"/>
              </a:rPr>
              <a:t>La adicción a los opioides es una crisis de salud pública provocada cada vez más por la incorporación de </a:t>
            </a:r>
            <a:r>
              <a:rPr lang="es-us" sz="800" b="0" i="0" u="none" baseline="0" dirty="0" err="1">
                <a:latin typeface="Arial"/>
                <a:ea typeface="Arial"/>
                <a:cs typeface="Arial"/>
              </a:rPr>
              <a:t>fentanyl</a:t>
            </a:r>
            <a:r>
              <a:rPr lang="es-us" sz="800" b="0" i="0" u="none" baseline="0" dirty="0">
                <a:latin typeface="Arial"/>
                <a:ea typeface="Arial"/>
                <a:cs typeface="Arial"/>
              </a:rPr>
              <a:t> al mercado de drogas ilícitas. </a:t>
            </a:r>
            <a:r>
              <a:rPr lang="es-us" sz="800" b="0" i="0" u="none" baseline="0" dirty="0" err="1">
                <a:latin typeface="Arial"/>
                <a:ea typeface="Arial"/>
                <a:cs typeface="Arial"/>
              </a:rPr>
              <a:t>Fentanyl</a:t>
            </a:r>
            <a:r>
              <a:rPr lang="es-us" sz="800" b="0" i="0" u="none" baseline="0" dirty="0">
                <a:latin typeface="Arial"/>
                <a:ea typeface="Arial"/>
                <a:cs typeface="Arial"/>
              </a:rPr>
              <a:t> ha dado lugar a un 46 por ciento de aumento en las muertes entre los residentes del condado de Clark y más de 225 muertes en 2021. </a:t>
            </a:r>
            <a:r>
              <a:rPr lang="es-us" sz="800" b="1" i="1" u="none" baseline="0" dirty="0">
                <a:latin typeface="Arial"/>
                <a:ea typeface="Arial"/>
                <a:cs typeface="Arial"/>
              </a:rPr>
              <a:t>¡Es 50-100 veces más potente la morfina y la heroína!</a:t>
            </a:r>
          </a:p>
          <a:p>
            <a:pPr rtl="0">
              <a:spcBef>
                <a:spcPts val="11"/>
              </a:spcBef>
            </a:pPr>
            <a:endParaRPr sz="800" dirty="0"/>
          </a:p>
          <a:p>
            <a:pPr marL="12700" marR="96521" rtl="0">
              <a:lnSpc>
                <a:spcPct val="100200"/>
              </a:lnSpc>
            </a:pPr>
            <a:r>
              <a:rPr lang="es-us" sz="800" b="0" i="0" u="none" baseline="0" dirty="0">
                <a:latin typeface="Arial"/>
                <a:ea typeface="Arial"/>
                <a:cs typeface="Arial"/>
              </a:rPr>
              <a:t>Cada vez vemos más muertes entre personas jóvenes. Y a diferencia de la mayoría de los opioides, </a:t>
            </a:r>
            <a:r>
              <a:rPr lang="es-us" sz="800" b="1" i="1" u="none" baseline="0" dirty="0" err="1">
                <a:latin typeface="Arial"/>
                <a:ea typeface="Arial"/>
                <a:cs typeface="Arial"/>
              </a:rPr>
              <a:t>Fentanyl</a:t>
            </a:r>
            <a:r>
              <a:rPr lang="es-us" sz="800" b="1" i="1" u="none" baseline="0" dirty="0">
                <a:latin typeface="Arial"/>
                <a:ea typeface="Arial"/>
                <a:cs typeface="Arial"/>
              </a:rPr>
              <a:t> puede ser mortal con el primer uso.</a:t>
            </a:r>
            <a:r>
              <a:rPr lang="es-us" sz="800" b="0" i="0" u="none" baseline="0" dirty="0">
                <a:latin typeface="Arial"/>
                <a:ea typeface="Arial"/>
                <a:cs typeface="Arial"/>
              </a:rPr>
              <a:t> Solo se necesita una dosis de dos miligramos, similar a 5-7 granos de sal para provocar la muerte en un adulto de tamaño promedio.</a:t>
            </a:r>
          </a:p>
          <a:p>
            <a:pPr rtl="0">
              <a:spcBef>
                <a:spcPts val="11"/>
              </a:spcBef>
            </a:pPr>
            <a:endParaRPr sz="800" dirty="0"/>
          </a:p>
          <a:p>
            <a:pPr marL="12700" marR="12700" rtl="0">
              <a:lnSpc>
                <a:spcPct val="100200"/>
              </a:lnSpc>
            </a:pPr>
            <a:r>
              <a:rPr lang="es-us" sz="800" b="1" i="1" u="none" baseline="0" dirty="0">
                <a:latin typeface="Arial"/>
                <a:ea typeface="Arial"/>
                <a:cs typeface="Arial"/>
              </a:rPr>
              <a:t>No se puede sentir la diferencia en el sabor ni en el olor </a:t>
            </a:r>
            <a:r>
              <a:rPr lang="es-us" sz="800" b="0" i="0" u="none" baseline="0" dirty="0">
                <a:latin typeface="Arial"/>
                <a:ea typeface="Arial"/>
                <a:cs typeface="Arial"/>
              </a:rPr>
              <a:t>entre las píldoras falsas mezcladas con </a:t>
            </a:r>
            <a:r>
              <a:rPr lang="es-us" sz="800" b="0" i="0" u="none" baseline="0" dirty="0" err="1">
                <a:latin typeface="Arial"/>
                <a:ea typeface="Arial"/>
                <a:cs typeface="Arial"/>
              </a:rPr>
              <a:t>fentanyl</a:t>
            </a:r>
            <a:r>
              <a:rPr lang="es-us" sz="800" b="0" i="0" u="none" baseline="0" dirty="0">
                <a:latin typeface="Arial"/>
                <a:ea typeface="Arial"/>
                <a:cs typeface="Arial"/>
              </a:rPr>
              <a:t> mortal y las auténticas. La ciudad de Henderson quiere centrar sus esfuerzos en los niños de escuela media y secundaria porque los jóvenes en estas edades tienen una predisposición natural a probar, como lo hicieron todas las generaciones antes de ellos. </a:t>
            </a:r>
          </a:p>
          <a:p>
            <a:pPr marL="12700" marR="12700" rtl="0">
              <a:lnSpc>
                <a:spcPct val="100200"/>
              </a:lnSpc>
            </a:pPr>
            <a:r>
              <a:rPr lang="es-us" sz="800" b="0" i="0" u="none" baseline="0" dirty="0">
                <a:latin typeface="Arial"/>
                <a:ea typeface="Arial"/>
                <a:cs typeface="Arial"/>
              </a:rPr>
              <a:t>Sin embargo, el peligro de esta droga hace que una elección sea potencialmente mortal.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4C907D31-A1A5-BA60-D3BE-E9ED98449E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0315" y="259333"/>
            <a:ext cx="5336004" cy="6181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" algn="l" rtl="0">
              <a:lnSpc>
                <a:spcPct val="100000"/>
              </a:lnSpc>
            </a:pPr>
            <a:r>
              <a:rPr lang="es-us" sz="2000" i="0" u="none" baseline="0" dirty="0">
                <a:latin typeface="Roboto Black"/>
                <a:ea typeface="Roboto Black"/>
                <a:cs typeface="Roboto Black"/>
              </a:rPr>
              <a:t>¿Por qué es importante esto?</a:t>
            </a:r>
            <a:endParaRPr sz="2000" dirty="0">
              <a:latin typeface="Roboto Black"/>
              <a:cs typeface="Roboto Bl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oard with red paint on it&#10;&#10;Description automatically generated">
            <a:extLst>
              <a:ext uri="{FF2B5EF4-FFF2-40B4-BE49-F238E27FC236}">
                <a16:creationId xmlns:a16="http://schemas.microsoft.com/office/drawing/2014/main" id="{CE5D312B-AF33-9815-9D04-2FC2E29D4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" algn="l" rtl="0">
              <a:lnSpc>
                <a:spcPct val="100000"/>
              </a:lnSpc>
            </a:pPr>
            <a:r>
              <a:rPr lang="es-us" sz="2000" i="0" u="none" baseline="0" dirty="0">
                <a:latin typeface="Roboto Black"/>
                <a:ea typeface="Roboto Black"/>
                <a:cs typeface="Roboto Black"/>
              </a:rPr>
              <a:t>¿Por qué es importante esto?</a:t>
            </a:r>
            <a:endParaRPr sz="2000" dirty="0">
              <a:latin typeface="Roboto Black"/>
              <a:cs typeface="Roboto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9103" y="1246832"/>
            <a:ext cx="5217216" cy="1233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 algn="l" rtl="0">
              <a:lnSpc>
                <a:spcPct val="100400"/>
              </a:lnSpc>
            </a:pPr>
            <a:r>
              <a:rPr lang="es-us" sz="800" b="0" i="0" u="none" baseline="0" dirty="0" err="1">
                <a:latin typeface="Arial"/>
                <a:ea typeface="Arial"/>
                <a:cs typeface="Arial"/>
              </a:rPr>
              <a:t>Fentanyl</a:t>
            </a:r>
            <a:r>
              <a:rPr lang="es-us" sz="800" b="0" i="0" u="none" baseline="0" dirty="0">
                <a:latin typeface="Arial"/>
                <a:ea typeface="Arial"/>
                <a:cs typeface="Arial"/>
              </a:rPr>
              <a:t> se está agregando a casi todas las </a:t>
            </a:r>
            <a:r>
              <a:rPr lang="es-us" sz="800" dirty="0">
                <a:latin typeface="Arial"/>
                <a:cs typeface="Arial"/>
              </a:rPr>
              <a:t>píldoras </a:t>
            </a:r>
            <a:r>
              <a:rPr lang="es-AR" sz="800" dirty="0">
                <a:latin typeface="Arial"/>
                <a:cs typeface="Arial"/>
              </a:rPr>
              <a:t>imaginables </a:t>
            </a:r>
            <a:r>
              <a:rPr lang="es-us" sz="800" b="0" i="0" u="none" baseline="0" dirty="0">
                <a:latin typeface="Arial"/>
                <a:ea typeface="Arial"/>
                <a:cs typeface="Arial"/>
              </a:rPr>
              <a:t>creando </a:t>
            </a:r>
            <a:r>
              <a:rPr lang="es-AR" sz="800" dirty="0">
                <a:latin typeface="Arial"/>
                <a:cs typeface="Arial"/>
              </a:rPr>
              <a:t>píldoras</a:t>
            </a:r>
            <a:r>
              <a:rPr lang="es-us" sz="800" b="0" i="0" u="none" baseline="0" dirty="0">
                <a:latin typeface="Arial"/>
                <a:ea typeface="Arial"/>
                <a:cs typeface="Arial"/>
              </a:rPr>
              <a:t> falsas con la misma textura, olor y sabor </a:t>
            </a:r>
            <a:r>
              <a:rPr lang="es-us" sz="800" dirty="0">
                <a:latin typeface="Arial"/>
                <a:cs typeface="Arial"/>
              </a:rPr>
              <a:t>que </a:t>
            </a:r>
            <a:r>
              <a:rPr lang="es-AR" sz="800" dirty="0">
                <a:latin typeface="Arial"/>
                <a:cs typeface="Arial"/>
              </a:rPr>
              <a:t>las originales. </a:t>
            </a:r>
            <a:r>
              <a:rPr lang="es-us" sz="800" dirty="0">
                <a:latin typeface="Arial"/>
                <a:cs typeface="Arial"/>
              </a:rPr>
              <a:t>Los </a:t>
            </a:r>
            <a:r>
              <a:rPr lang="es-us" sz="800" b="0" i="0" u="none" baseline="0" dirty="0">
                <a:latin typeface="Arial"/>
                <a:ea typeface="Arial"/>
                <a:cs typeface="Arial"/>
              </a:rPr>
              <a:t>fabricantes de drogas ilícitas incluso están falsificando las medicinas cotidianas como </a:t>
            </a:r>
            <a:r>
              <a:rPr lang="es-us" sz="800" b="0" i="0" u="none" baseline="0" dirty="0" err="1">
                <a:latin typeface="Arial"/>
                <a:ea typeface="Arial"/>
                <a:cs typeface="Arial"/>
              </a:rPr>
              <a:t>Tylenol</a:t>
            </a:r>
            <a:r>
              <a:rPr lang="es-us" sz="800" b="0" i="0" u="none" baseline="0" dirty="0">
                <a:latin typeface="Arial"/>
                <a:ea typeface="Arial"/>
                <a:cs typeface="Arial"/>
              </a:rPr>
              <a:t> y </a:t>
            </a:r>
            <a:r>
              <a:rPr lang="es-us" sz="800" b="0" i="0" u="none" baseline="0" dirty="0" err="1">
                <a:latin typeface="Arial"/>
                <a:ea typeface="Arial"/>
                <a:cs typeface="Arial"/>
              </a:rPr>
              <a:t>Ritalin</a:t>
            </a:r>
            <a:r>
              <a:rPr lang="es-us" sz="800" b="0" i="0" u="none" baseline="0" dirty="0">
                <a:latin typeface="Arial"/>
                <a:ea typeface="Arial"/>
                <a:cs typeface="Arial"/>
              </a:rPr>
              <a:t>.</a:t>
            </a:r>
          </a:p>
          <a:p>
            <a:pPr algn="l" rtl="0">
              <a:spcBef>
                <a:spcPts val="13"/>
              </a:spcBef>
            </a:pPr>
            <a:endParaRPr sz="800" dirty="0"/>
          </a:p>
          <a:p>
            <a:pPr marL="12700" algn="l" rtl="0"/>
            <a:r>
              <a:rPr lang="es-us" sz="800" b="1" i="1" u="none" baseline="0" dirty="0">
                <a:latin typeface="Arial"/>
                <a:ea typeface="Arial"/>
                <a:cs typeface="Arial"/>
              </a:rPr>
              <a:t>Y lo más importante, los traficantes se están conectando con los niños en las redes sociales.</a:t>
            </a:r>
          </a:p>
          <a:p>
            <a:pPr algn="l" rtl="0">
              <a:spcBef>
                <a:spcPts val="13"/>
              </a:spcBef>
            </a:pPr>
            <a:endParaRPr sz="800" dirty="0"/>
          </a:p>
          <a:p>
            <a:pPr marL="12700" algn="l" rtl="0"/>
            <a:r>
              <a:rPr lang="es-ES" sz="800" dirty="0">
                <a:latin typeface="Arial"/>
                <a:cs typeface="Arial"/>
              </a:rPr>
              <a:t>Queremos que esta campaña se vea en estos lugares, para que podamos advertirles sobre los </a:t>
            </a:r>
            <a:r>
              <a:rPr lang="es-us" sz="800" dirty="0">
                <a:latin typeface="Arial"/>
                <a:cs typeface="Arial"/>
              </a:rPr>
              <a:t>peligros antes </a:t>
            </a:r>
            <a:br>
              <a:rPr lang="es-us" sz="800" dirty="0">
                <a:latin typeface="Arial"/>
                <a:cs typeface="Arial"/>
              </a:rPr>
            </a:br>
            <a:r>
              <a:rPr lang="es-us" sz="800" dirty="0">
                <a:latin typeface="Arial"/>
                <a:cs typeface="Arial"/>
              </a:rPr>
              <a:t>de que lo prueben </a:t>
            </a:r>
            <a:r>
              <a:rPr lang="es-us" sz="800" b="0" i="0" u="none" baseline="0" dirty="0">
                <a:latin typeface="Arial"/>
                <a:ea typeface="Arial"/>
                <a:cs typeface="Arial"/>
              </a:rPr>
              <a:t>“solo por esta vez”.</a:t>
            </a:r>
          </a:p>
          <a:p>
            <a:pPr algn="l" rtl="0">
              <a:spcBef>
                <a:spcPts val="11"/>
              </a:spcBef>
            </a:pPr>
            <a:endParaRPr sz="800" dirty="0"/>
          </a:p>
          <a:p>
            <a:pPr marL="12700" marR="174627" algn="l" rtl="0">
              <a:lnSpc>
                <a:spcPct val="100200"/>
              </a:lnSpc>
            </a:pPr>
            <a:r>
              <a:rPr lang="es-us" sz="800" b="0" i="0" u="none" baseline="0" dirty="0">
                <a:latin typeface="Arial"/>
                <a:ea typeface="Arial"/>
                <a:cs typeface="Arial"/>
              </a:rPr>
              <a:t>El panorama ha cambiado. Y los niños de todos los antecedentes, códigos postales y clases socioeconómicas están muriendo por esta droga mortal.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oard with red paint on it&#10;&#10;Description automatically generated">
            <a:extLst>
              <a:ext uri="{FF2B5EF4-FFF2-40B4-BE49-F238E27FC236}">
                <a16:creationId xmlns:a16="http://schemas.microsoft.com/office/drawing/2014/main" id="{340DA86A-2741-3605-F931-45050FB1F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4445" algn="l" rtl="0">
              <a:lnSpc>
                <a:spcPct val="100000"/>
              </a:lnSpc>
            </a:pPr>
            <a:r>
              <a:rPr lang="es-us" sz="2000" i="0" u="none" baseline="0" dirty="0">
                <a:latin typeface="Roboto Black"/>
                <a:ea typeface="Roboto Black"/>
                <a:cs typeface="Roboto Black"/>
              </a:rPr>
              <a:t>¿Qué necesitamos de usted?</a:t>
            </a:r>
            <a:endParaRPr sz="2000" dirty="0">
              <a:latin typeface="Roboto Black"/>
              <a:cs typeface="Roboto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1861" y="1253017"/>
            <a:ext cx="3842385" cy="9893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l" rtl="0"/>
            <a:r>
              <a:rPr lang="es-us" sz="800" b="1" i="1" u="none" baseline="0" dirty="0">
                <a:latin typeface="Arial"/>
                <a:ea typeface="Arial"/>
                <a:cs typeface="Arial"/>
              </a:rPr>
              <a:t>Lo que pedimos de usted es simple.</a:t>
            </a:r>
            <a:endParaRPr sz="800" dirty="0">
              <a:latin typeface="Arial"/>
              <a:cs typeface="Arial"/>
            </a:endParaRPr>
          </a:p>
          <a:p>
            <a:pPr algn="l" rtl="0">
              <a:lnSpc>
                <a:spcPts val="950"/>
              </a:lnSpc>
              <a:spcBef>
                <a:spcPts val="15"/>
              </a:spcBef>
            </a:pPr>
            <a:endParaRPr sz="800" dirty="0"/>
          </a:p>
          <a:p>
            <a:pPr marL="183515" indent="-171450" algn="l" rtl="0">
              <a:buFont typeface="Arial" panose="020B0604020202020204" pitchFamily="34" charset="0"/>
              <a:buChar char="•"/>
              <a:tabLst>
                <a:tab pos="165102" algn="l"/>
              </a:tabLst>
            </a:pPr>
            <a:r>
              <a:rPr lang="es-us" sz="800" b="0" i="0" u="none" baseline="0" dirty="0">
                <a:latin typeface="Arial"/>
                <a:ea typeface="Arial"/>
                <a:cs typeface="Arial"/>
              </a:rPr>
              <a:t>Comparta la información.</a:t>
            </a:r>
          </a:p>
          <a:p>
            <a:pPr marL="183515" indent="-171450" algn="l" rtl="0">
              <a:buFont typeface="Arial" panose="020B0604020202020204" pitchFamily="34" charset="0"/>
              <a:buChar char="•"/>
              <a:tabLst>
                <a:tab pos="165102" algn="l"/>
              </a:tabLst>
            </a:pPr>
            <a:r>
              <a:rPr lang="es-us" sz="800" b="0" i="0" u="none" baseline="0" dirty="0">
                <a:latin typeface="Arial"/>
                <a:ea typeface="Arial"/>
                <a:cs typeface="Arial"/>
              </a:rPr>
              <a:t>Atraiga a los niños a la campaña.</a:t>
            </a:r>
          </a:p>
          <a:p>
            <a:pPr algn="l" rtl="0">
              <a:lnSpc>
                <a:spcPts val="950"/>
              </a:lnSpc>
              <a:spcBef>
                <a:spcPts val="13"/>
              </a:spcBef>
            </a:pPr>
            <a:endParaRPr sz="800" dirty="0"/>
          </a:p>
          <a:p>
            <a:pPr marL="12700" algn="l" rtl="0"/>
            <a:r>
              <a:rPr lang="es-us" sz="800" b="1" i="1" u="none" baseline="0" dirty="0">
                <a:latin typeface="Arial"/>
                <a:ea typeface="Arial"/>
                <a:cs typeface="Arial"/>
              </a:rPr>
              <a:t>Sabemos que los niños de estas edades escuchan a sus amigos mucho más de lo que escuchan a los adultos.</a:t>
            </a:r>
            <a:endParaRPr sz="800" dirty="0">
              <a:latin typeface="Arial"/>
              <a:cs typeface="Arial"/>
            </a:endParaRPr>
          </a:p>
          <a:p>
            <a:pPr algn="l" rtl="0">
              <a:lnSpc>
                <a:spcPts val="950"/>
              </a:lnSpc>
              <a:spcBef>
                <a:spcPts val="13"/>
              </a:spcBef>
            </a:pPr>
            <a:endParaRPr sz="800" dirty="0"/>
          </a:p>
          <a:p>
            <a:pPr marL="12700" algn="l" rtl="0"/>
            <a:r>
              <a:rPr lang="es-us" sz="800" b="0" i="0" u="none" baseline="0" dirty="0">
                <a:latin typeface="Arial"/>
                <a:ea typeface="Arial"/>
                <a:cs typeface="Arial"/>
              </a:rPr>
              <a:t>Nuestra esperanza es que esta sesión haga que se inicie una conversación.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oard with red paint on it&#10;&#10;Description automatically generated">
            <a:extLst>
              <a:ext uri="{FF2B5EF4-FFF2-40B4-BE49-F238E27FC236}">
                <a16:creationId xmlns:a16="http://schemas.microsoft.com/office/drawing/2014/main" id="{2D98E448-20F9-46D9-1327-B6C61AA10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0315" y="259333"/>
            <a:ext cx="5336004" cy="31216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985" algn="l" rtl="0">
              <a:lnSpc>
                <a:spcPct val="100000"/>
              </a:lnSpc>
            </a:pPr>
            <a:r>
              <a:rPr lang="es-us" sz="2000" i="0" u="none" baseline="0" dirty="0">
                <a:latin typeface="Roboto Black"/>
                <a:ea typeface="Roboto Black"/>
                <a:cs typeface="Roboto Black"/>
              </a:rPr>
              <a:t>Presentación a los jóvenes</a:t>
            </a:r>
            <a:endParaRPr sz="2000" dirty="0">
              <a:latin typeface="Roboto Black"/>
              <a:cs typeface="Roboto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4607" y="1010971"/>
            <a:ext cx="4981793" cy="169412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400"/>
              </a:lnSpc>
            </a:pPr>
            <a:r>
              <a:rPr lang="es-us" sz="800" b="0" i="0" u="none" baseline="0" dirty="0">
                <a:latin typeface="Arial"/>
                <a:ea typeface="Arial"/>
                <a:cs typeface="Arial"/>
              </a:rPr>
              <a:t>La estrategia de la campaña surgió </a:t>
            </a:r>
            <a:r>
              <a:rPr lang="es-us" sz="800" dirty="0">
                <a:latin typeface="Arial"/>
                <a:cs typeface="Arial"/>
              </a:rPr>
              <a:t>de conversaciones con niños locales entre 12 y 18 años. Nos tomamos el tiempo de compartir campañas de todo el país a una variedad de grupos en Henderson y les preguntamos con qué se identificaban.</a:t>
            </a:r>
          </a:p>
          <a:p>
            <a:pPr algn="l" rtl="0">
              <a:lnSpc>
                <a:spcPts val="950"/>
              </a:lnSpc>
              <a:spcBef>
                <a:spcPts val="13"/>
              </a:spcBef>
            </a:pPr>
            <a:endParaRPr sz="800" dirty="0"/>
          </a:p>
          <a:p>
            <a:pPr marL="12700" algn="l" rtl="0"/>
            <a:r>
              <a:rPr lang="es-us" sz="800" b="0" i="0" u="none" baseline="0" dirty="0">
                <a:latin typeface="Arial"/>
                <a:ea typeface="Arial"/>
                <a:cs typeface="Arial"/>
              </a:rPr>
              <a:t>Entonces, verán tres ejecuciones distintas de la campaña basadas en esos comentarios:</a:t>
            </a:r>
          </a:p>
          <a:p>
            <a:pPr algn="l" rtl="0">
              <a:lnSpc>
                <a:spcPts val="950"/>
              </a:lnSpc>
              <a:spcBef>
                <a:spcPts val="13"/>
              </a:spcBef>
            </a:pPr>
            <a:endParaRPr sz="800" dirty="0"/>
          </a:p>
          <a:p>
            <a:pPr marL="203202" indent="-191138" algn="l" rtl="0">
              <a:buFont typeface="Symbol" panose="05050102010706020507" pitchFamily="18" charset="2"/>
              <a:buChar char=""/>
              <a:tabLst>
                <a:tab pos="203202" algn="l"/>
              </a:tabLst>
            </a:pPr>
            <a:r>
              <a:rPr lang="es-us" sz="800" b="0" i="0" u="none" baseline="0" dirty="0">
                <a:latin typeface="Arial"/>
                <a:ea typeface="Arial"/>
                <a:cs typeface="Arial"/>
              </a:rPr>
              <a:t>Algunos niños reaccionaron con mayor fuerza a una estrategia altamente cinematográfica con música dramática y gráficas de alta calidad. (Vea los anuncios de </a:t>
            </a:r>
            <a:r>
              <a:rPr lang="es-us" sz="800" b="1" i="1" u="none" baseline="0" dirty="0">
                <a:latin typeface="Arial"/>
                <a:ea typeface="Arial"/>
                <a:cs typeface="Arial"/>
              </a:rPr>
              <a:t>El</a:t>
            </a:r>
            <a:r>
              <a:rPr lang="es-us" sz="800" b="0" i="0" u="none" baseline="0" dirty="0">
                <a:latin typeface="Arial"/>
                <a:ea typeface="Arial"/>
                <a:cs typeface="Arial"/>
              </a:rPr>
              <a:t> </a:t>
            </a:r>
            <a:r>
              <a:rPr lang="es-us" sz="800" b="1" i="1" u="none" baseline="0" dirty="0" err="1">
                <a:latin typeface="Arial"/>
                <a:ea typeface="Arial"/>
                <a:cs typeface="Arial"/>
              </a:rPr>
              <a:t>Fentanyl</a:t>
            </a:r>
            <a:r>
              <a:rPr lang="es-us" sz="800" b="1" i="1" u="none" baseline="0" dirty="0">
                <a:latin typeface="Arial"/>
                <a:ea typeface="Arial"/>
                <a:cs typeface="Arial"/>
              </a:rPr>
              <a:t> lo está cambiando todo </a:t>
            </a:r>
            <a:r>
              <a:rPr lang="es-us" sz="800" b="0" i="0" u="none" baseline="0" dirty="0">
                <a:latin typeface="Arial"/>
                <a:ea typeface="Arial"/>
                <a:cs typeface="Arial"/>
              </a:rPr>
              <a:t>en el </a:t>
            </a:r>
            <a:br>
              <a:rPr lang="es-us" sz="800" b="0" i="0" u="none" baseline="0" dirty="0">
                <a:latin typeface="Arial"/>
                <a:ea typeface="Arial"/>
                <a:cs typeface="Arial"/>
              </a:rPr>
            </a:br>
            <a:r>
              <a:rPr lang="es-us" sz="800" b="0" i="0" u="sng" baseline="0" dirty="0">
                <a:latin typeface="Arial"/>
                <a:ea typeface="Arial"/>
                <a:cs typeface="Arial"/>
                <a:hlinkClick r:id="rId4"/>
              </a:rPr>
              <a:t>kit de herramientas</a:t>
            </a:r>
            <a:r>
              <a:rPr lang="es-us" sz="800" b="0" i="0" u="none" baseline="0" dirty="0">
                <a:latin typeface="Arial"/>
                <a:ea typeface="Arial"/>
                <a:cs typeface="Arial"/>
              </a:rPr>
              <a:t> de </a:t>
            </a:r>
            <a:r>
              <a:rPr lang="es-us" sz="800" b="1" i="1" u="none" baseline="0" dirty="0">
                <a:solidFill>
                  <a:srgbClr val="232323"/>
                </a:solidFill>
                <a:latin typeface="Arial"/>
                <a:ea typeface="Arial"/>
                <a:cs typeface="Arial"/>
              </a:rPr>
              <a:t>#RiskItAllWithFentanyl</a:t>
            </a:r>
            <a:r>
              <a:rPr lang="es-us" sz="800" b="0" i="0" u="none" baseline="0" dirty="0">
                <a:latin typeface="Arial"/>
                <a:ea typeface="Arial"/>
                <a:cs typeface="Arial"/>
              </a:rPr>
              <a:t>).</a:t>
            </a:r>
          </a:p>
          <a:p>
            <a:pPr marL="203202" marR="169547" indent="-191138" algn="l" rtl="0">
              <a:lnSpc>
                <a:spcPct val="100200"/>
              </a:lnSpc>
              <a:buFont typeface="Symbol" panose="05050102010706020507" pitchFamily="18" charset="2"/>
              <a:buChar char=""/>
              <a:tabLst>
                <a:tab pos="203202" algn="l"/>
              </a:tabLst>
            </a:pPr>
            <a:r>
              <a:rPr lang="es-us" sz="800" b="0" i="0" u="none" baseline="0" dirty="0">
                <a:latin typeface="Arial"/>
                <a:ea typeface="Arial"/>
                <a:cs typeface="Arial"/>
              </a:rPr>
              <a:t>Otros pidieron que simplemente “se les dijera sin rodeos” con una estrategia más directa con toda la información (vea los anuncios </a:t>
            </a:r>
            <a:r>
              <a:rPr lang="es-us" sz="800" b="1" i="1" u="none" baseline="0" dirty="0">
                <a:latin typeface="Arial"/>
                <a:ea typeface="Arial"/>
                <a:cs typeface="Arial"/>
              </a:rPr>
              <a:t>Con una sola vez basta</a:t>
            </a:r>
            <a:r>
              <a:rPr lang="es-us" sz="800" b="0" i="0" u="none" baseline="0" dirty="0">
                <a:latin typeface="Arial"/>
                <a:ea typeface="Arial"/>
                <a:cs typeface="Arial"/>
              </a:rPr>
              <a:t>).</a:t>
            </a:r>
          </a:p>
          <a:p>
            <a:pPr marL="203202" marR="12700" indent="-191138" algn="l" rtl="0">
              <a:lnSpc>
                <a:spcPct val="100200"/>
              </a:lnSpc>
              <a:buFont typeface="Symbol" panose="05050102010706020507" pitchFamily="18" charset="2"/>
              <a:buChar char=""/>
              <a:tabLst>
                <a:tab pos="203202" algn="l"/>
              </a:tabLst>
            </a:pPr>
            <a:r>
              <a:rPr lang="es-ES" sz="800" dirty="0">
                <a:latin typeface="Arial"/>
                <a:cs typeface="Arial"/>
              </a:rPr>
              <a:t>Casi todos los jóvenes con los que hablamos, se sintieron emocionalmente atraídos y sintieron que fueron capaces de relacionarlo </a:t>
            </a:r>
            <a:r>
              <a:rPr lang="es-us" sz="800" dirty="0">
                <a:latin typeface="Arial"/>
                <a:cs typeface="Arial"/>
              </a:rPr>
              <a:t>con </a:t>
            </a:r>
            <a:r>
              <a:rPr lang="es-us" sz="800" b="0" i="0" u="none" baseline="0" dirty="0">
                <a:latin typeface="Arial"/>
                <a:ea typeface="Arial"/>
                <a:cs typeface="Arial"/>
              </a:rPr>
              <a:t>una historia personal de alguien de su edad que había pasado por una pérdida (vea los anuncios </a:t>
            </a:r>
            <a:r>
              <a:rPr lang="es-us" sz="800" b="1" i="1" u="none" baseline="0" dirty="0">
                <a:latin typeface="Arial"/>
                <a:ea typeface="Arial"/>
                <a:cs typeface="Arial"/>
              </a:rPr>
              <a:t>Lo extraño</a:t>
            </a:r>
            <a:r>
              <a:rPr lang="es-us" sz="800" b="0" i="0" u="none" baseline="0" dirty="0">
                <a:latin typeface="Arial"/>
                <a:ea typeface="Arial"/>
                <a:cs typeface="Arial"/>
              </a:rPr>
              <a:t>. Valentina es una estudiante de </a:t>
            </a:r>
            <a:r>
              <a:rPr lang="es-US" sz="800" b="0" i="0" u="none" baseline="0" dirty="0">
                <a:latin typeface="Arial"/>
                <a:ea typeface="Arial"/>
                <a:cs typeface="Arial"/>
              </a:rPr>
              <a:t>Green Valley HS</a:t>
            </a:r>
            <a:r>
              <a:rPr lang="es-us" sz="800" b="0" i="0" u="none" baseline="0" dirty="0">
                <a:latin typeface="Arial"/>
                <a:ea typeface="Arial"/>
                <a:cs typeface="Arial"/>
              </a:rPr>
              <a:t>).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oard with red paint on it&#10;&#10;Description automatically generated">
            <a:extLst>
              <a:ext uri="{FF2B5EF4-FFF2-40B4-BE49-F238E27FC236}">
                <a16:creationId xmlns:a16="http://schemas.microsoft.com/office/drawing/2014/main" id="{D1064454-7B1A-2A8E-1276-59952B7FA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2099" y="987531"/>
            <a:ext cx="5214220" cy="12058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0400"/>
              </a:lnSpc>
            </a:pPr>
            <a:r>
              <a:rPr lang="es-us" sz="800" dirty="0">
                <a:latin typeface="Arial" panose="020B0604020202020204" pitchFamily="34" charset="0"/>
                <a:cs typeface="Arial" panose="020B0604020202020204" pitchFamily="34" charset="0"/>
              </a:rPr>
              <a:t>En este kit se incluye una </a:t>
            </a:r>
            <a:r>
              <a:rPr lang="es-us" sz="800" dirty="0">
                <a:latin typeface="Arial"/>
                <a:cs typeface="Arial"/>
              </a:rPr>
              <a:t>presentación y un guion sugeridos (en la sección de notas debajo de cada diapositiva). Pero, usted conoce a sus hijos mejor que nosotros, así que siéntase en la libertad de personalizarlo como crea conveniente.</a:t>
            </a:r>
            <a:endParaRPr sz="800" dirty="0">
              <a:latin typeface="Arial"/>
              <a:cs typeface="Arial"/>
            </a:endParaRPr>
          </a:p>
          <a:p>
            <a:pPr algn="l" rtl="0">
              <a:lnSpc>
                <a:spcPts val="700"/>
              </a:lnSpc>
              <a:spcBef>
                <a:spcPts val="35"/>
              </a:spcBef>
            </a:pP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451490" algn="l" rtl="0">
              <a:lnSpc>
                <a:spcPct val="100200"/>
              </a:lnSpc>
            </a:pPr>
            <a:r>
              <a:rPr lang="es-us" sz="800" dirty="0">
                <a:latin typeface="Arial" panose="020B0604020202020204" pitchFamily="34" charset="0"/>
                <a:cs typeface="Arial" panose="020B0604020202020204" pitchFamily="34" charset="0"/>
              </a:rPr>
              <a:t>Solo recuerde darles toda la información que se incluye aquí para que podamos enseñarles lo </a:t>
            </a:r>
            <a:br>
              <a:rPr lang="es-us" sz="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us" sz="800" dirty="0">
                <a:latin typeface="Arial" panose="020B0604020202020204" pitchFamily="34" charset="0"/>
                <a:cs typeface="Arial" panose="020B0604020202020204" pitchFamily="34" charset="0"/>
              </a:rPr>
              <a:t>mejor posible.</a:t>
            </a:r>
            <a:endParaRPr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ts val="950"/>
              </a:lnSpc>
              <a:spcBef>
                <a:spcPts val="11"/>
              </a:spcBef>
            </a:pPr>
            <a:endParaRPr sz="800" dirty="0"/>
          </a:p>
          <a:p>
            <a:pPr marL="12700" marR="12700" algn="l" rtl="0">
              <a:lnSpc>
                <a:spcPct val="100200"/>
              </a:lnSpc>
            </a:pPr>
            <a:r>
              <a:rPr lang="es-us" sz="800" b="1" i="1" u="none" baseline="0" dirty="0">
                <a:solidFill>
                  <a:srgbClr val="232323"/>
                </a:solidFill>
                <a:latin typeface="Arial"/>
                <a:ea typeface="Arial"/>
                <a:cs typeface="Arial"/>
              </a:rPr>
              <a:t>Gracias por tomarse el tiempo de aprender sobre esta crisis, y lo que es más importante, </a:t>
            </a:r>
            <a:br>
              <a:rPr lang="es-us" sz="800" b="1" i="1" u="none" baseline="0" dirty="0">
                <a:solidFill>
                  <a:srgbClr val="232323"/>
                </a:solidFill>
                <a:latin typeface="Arial"/>
                <a:ea typeface="Arial"/>
                <a:cs typeface="Arial"/>
              </a:rPr>
            </a:br>
            <a:r>
              <a:rPr lang="es-us" sz="800" b="1" i="1" u="none" baseline="0" dirty="0">
                <a:solidFill>
                  <a:srgbClr val="232323"/>
                </a:solidFill>
                <a:latin typeface="Arial"/>
                <a:ea typeface="Arial"/>
                <a:cs typeface="Arial"/>
              </a:rPr>
              <a:t>por ayudarnos a conectar con los jóvenes de nuestra comunidad.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C30D80FA-017B-1211-7ED1-5851682073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0315" y="259333"/>
            <a:ext cx="5336004" cy="31216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985" algn="l" rtl="0">
              <a:lnSpc>
                <a:spcPct val="100000"/>
              </a:lnSpc>
            </a:pPr>
            <a:r>
              <a:rPr lang="es-us" sz="2000" i="0" u="none" baseline="0" dirty="0">
                <a:latin typeface="Roboto Black"/>
                <a:ea typeface="Roboto Black"/>
                <a:cs typeface="Roboto Black"/>
              </a:rPr>
              <a:t>Presentación a los jóvenes</a:t>
            </a:r>
            <a:endParaRPr sz="2000" dirty="0">
              <a:latin typeface="Roboto Black"/>
              <a:cs typeface="Roboto Blac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CE0ACB-F982-6107-D566-5C07ECF95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3429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</TotalTime>
  <Words>2263</Words>
  <Application>Microsoft Macintosh PowerPoint</Application>
  <PresentationFormat>Custom</PresentationFormat>
  <Paragraphs>166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Courier New</vt:lpstr>
      <vt:lpstr>Helvetica</vt:lpstr>
      <vt:lpstr>Roboto Black</vt:lpstr>
      <vt:lpstr>Roboto Medium</vt:lpstr>
      <vt:lpstr>Segoe UI Emoji</vt:lpstr>
      <vt:lpstr>Symbol</vt:lpstr>
      <vt:lpstr>Office Theme</vt:lpstr>
      <vt:lpstr>PowerPoint Presentation</vt:lpstr>
      <vt:lpstr>Guía Capacite al capacitador</vt:lpstr>
      <vt:lpstr>Guía Capacite al capacitador</vt:lpstr>
      <vt:lpstr>¿Por qué es importante esto?</vt:lpstr>
      <vt:lpstr>¿Por qué es importante esto?</vt:lpstr>
      <vt:lpstr>¿Qué necesitamos de usted?</vt:lpstr>
      <vt:lpstr>Presentación a los jóvenes</vt:lpstr>
      <vt:lpstr>Presentación a los jóvenes</vt:lpstr>
      <vt:lpstr>PowerPoint Presentation</vt:lpstr>
      <vt:lpstr>¿Qué es Fentanyl?</vt:lpstr>
      <vt:lpstr>Titulares de las noticias locales </vt:lpstr>
      <vt:lpstr>PowerPoint Presentation</vt:lpstr>
      <vt:lpstr>Anuncios en TT/YT/TikTok, YouTube y In Game</vt:lpstr>
      <vt:lpstr>Video Fentanyl lo está cambiando todo</vt:lpstr>
      <vt:lpstr>Video Con una sola vez basta</vt:lpstr>
      <vt:lpstr>Video Lo extraño mucho</vt:lpstr>
      <vt:lpstr>PowerPoint Presentation</vt:lpstr>
      <vt:lpstr>PowerPoint Presentation</vt:lpstr>
      <vt:lpstr>¿Cómo pueden ayudar?</vt:lpstr>
      <vt:lpstr>Discusión</vt:lpstr>
      <vt:lpstr>Me comprometo a: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Shawn Kaufman</cp:lastModifiedBy>
  <cp:revision>60</cp:revision>
  <cp:lastPrinted>2024-01-29T15:36:20Z</cp:lastPrinted>
  <dcterms:created xsi:type="dcterms:W3CDTF">2024-01-28T23:56:10Z</dcterms:created>
  <dcterms:modified xsi:type="dcterms:W3CDTF">2024-05-20T21:17:27Z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2024-01-28T00:00:00Z</vt:filetime>
  </property>
  <property fmtid="{D5CDD505-2E9C-101B-9397-08002B2CF9AE}" pid="3" name="LastSaved">
    <vt:filetime>2024-01-28T00:00:00Z</vt:filetime>
  </property>
</Properties>
</file>