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3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5_0.xml" ContentType="application/vnd.ms-powerpoint.comments+xml"/>
  <Override PartName="/ppt/notesSlides/notesSlide12.xml" ContentType="application/vnd.openxmlformats-officedocument.presentationml.notesSlide+xml"/>
  <Override PartName="/ppt/comments/modernComment_106_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5"/>
  </p:notesMasterIdLst>
  <p:sldIdLst>
    <p:sldId id="269" r:id="rId5"/>
    <p:sldId id="273" r:id="rId6"/>
    <p:sldId id="277" r:id="rId7"/>
    <p:sldId id="274" r:id="rId8"/>
    <p:sldId id="276" r:id="rId9"/>
    <p:sldId id="270" r:id="rId10"/>
    <p:sldId id="275" r:id="rId11"/>
    <p:sldId id="271" r:id="rId12"/>
    <p:sldId id="256" r:id="rId13"/>
    <p:sldId id="268" r:id="rId14"/>
    <p:sldId id="257" r:id="rId15"/>
    <p:sldId id="258" r:id="rId16"/>
    <p:sldId id="259" r:id="rId17"/>
    <p:sldId id="260" r:id="rId18"/>
    <p:sldId id="261" r:id="rId19"/>
    <p:sldId id="262" r:id="rId20"/>
    <p:sldId id="263" r:id="rId21"/>
    <p:sldId id="264" r:id="rId22"/>
    <p:sldId id="265" r:id="rId23"/>
    <p:sldId id="266" r:id="rId24"/>
  </p:sldIdLst>
  <p:sldSz cx="9144000" cy="5143500" type="screen16x9"/>
  <p:notesSz cx="6858000" cy="9144000"/>
  <p:embeddedFontLst>
    <p:embeddedFont>
      <p:font typeface="Roboto Black" panose="02000000000000000000" pitchFamily="2" charset="0"/>
      <p:bold r:id="rId26"/>
      <p:italic r:id="rId27"/>
      <p:boldItalic r:id="rId28"/>
    </p:embeddedFont>
    <p:embeddedFont>
      <p:font typeface="Roboto Medium"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E7A137-9236-8325-1ED0-8ED09708AC93}" name="Gaby Rodriguez" initials="GR" userId="afcd877ff51146b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35361-C97A-22C8-BBF7-3C356489E912}" v="31" dt="2026-04-21T18:56:22.761"/>
    <p1510:client id="{9FBA7AD5-9491-26A0-1154-FDCE27308A33}" v="13" dt="2026-04-21T21:44:36.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85883" autoAdjust="0"/>
  </p:normalViewPr>
  <p:slideViewPr>
    <p:cSldViewPr snapToGrid="0">
      <p:cViewPr varScale="1">
        <p:scale>
          <a:sx n="118" d="100"/>
          <a:sy n="118" d="100"/>
        </p:scale>
        <p:origin x="1288" y="192"/>
      </p:cViewPr>
      <p:guideLst/>
    </p:cSldViewPr>
  </p:slideViewPr>
  <p:notesTextViewPr>
    <p:cViewPr>
      <p:scale>
        <a:sx n="1" d="1"/>
        <a:sy n="1" d="1"/>
      </p:scale>
      <p:origin x="0" y="-24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y Rodriguez" userId="S::gaby@thepmaagency.com::9797ff33-cb46-4fe6-9fca-cca71bafa135" providerId="AD" clId="Web-{4C735361-C97A-22C8-BBF7-3C356489E912}"/>
    <pc:docChg chg="addSld delSld modSld sldOrd">
      <pc:chgData name="Gaby Rodriguez" userId="S::gaby@thepmaagency.com::9797ff33-cb46-4fe6-9fca-cca71bafa135" providerId="AD" clId="Web-{4C735361-C97A-22C8-BBF7-3C356489E912}" dt="2026-04-21T18:56:22.011" v="24"/>
      <pc:docMkLst>
        <pc:docMk/>
      </pc:docMkLst>
      <pc:sldChg chg="addSp delSp modSp ord">
        <pc:chgData name="Gaby Rodriguez" userId="S::gaby@thepmaagency.com::9797ff33-cb46-4fe6-9fca-cca71bafa135" providerId="AD" clId="Web-{4C735361-C97A-22C8-BBF7-3C356489E912}" dt="2026-04-21T18:54:48.199" v="22"/>
        <pc:sldMkLst>
          <pc:docMk/>
          <pc:sldMk cId="0" sldId="268"/>
        </pc:sldMkLst>
        <pc:picChg chg="add del mod">
          <ac:chgData name="Gaby Rodriguez" userId="S::gaby@thepmaagency.com::9797ff33-cb46-4fe6-9fca-cca71bafa135" providerId="AD" clId="Web-{4C735361-C97A-22C8-BBF7-3C356489E912}" dt="2026-04-21T18:13:14.683" v="1"/>
          <ac:picMkLst>
            <pc:docMk/>
            <pc:sldMk cId="0" sldId="268"/>
            <ac:picMk id="2" creationId="{195E743B-CF94-02F6-73C3-D23A9FFBFA46}"/>
          </ac:picMkLst>
        </pc:picChg>
        <pc:picChg chg="add del mod">
          <ac:chgData name="Gaby Rodriguez" userId="S::gaby@thepmaagency.com::9797ff33-cb46-4fe6-9fca-cca71bafa135" providerId="AD" clId="Web-{4C735361-C97A-22C8-BBF7-3C356489E912}" dt="2026-04-21T18:51:04.272" v="3"/>
          <ac:picMkLst>
            <pc:docMk/>
            <pc:sldMk cId="0" sldId="268"/>
            <ac:picMk id="2" creationId="{54125D0E-A4BB-4C07-F482-F9062197ACE6}"/>
          </ac:picMkLst>
        </pc:picChg>
      </pc:sldChg>
      <pc:sldChg chg="addSp modSp new ord">
        <pc:chgData name="Gaby Rodriguez" userId="S::gaby@thepmaagency.com::9797ff33-cb46-4fe6-9fca-cca71bafa135" providerId="AD" clId="Web-{4C735361-C97A-22C8-BBF7-3C356489E912}" dt="2026-04-21T18:51:53.881" v="11"/>
        <pc:sldMkLst>
          <pc:docMk/>
          <pc:sldMk cId="502317593" sldId="269"/>
        </pc:sldMkLst>
        <pc:picChg chg="add mod">
          <ac:chgData name="Gaby Rodriguez" userId="S::gaby@thepmaagency.com::9797ff33-cb46-4fe6-9fca-cca71bafa135" providerId="AD" clId="Web-{4C735361-C97A-22C8-BBF7-3C356489E912}" dt="2026-04-21T18:51:17.412" v="5"/>
          <ac:picMkLst>
            <pc:docMk/>
            <pc:sldMk cId="502317593" sldId="269"/>
            <ac:picMk id="4" creationId="{7AA1472A-4A37-BACD-3B41-171B6A872FDE}"/>
          </ac:picMkLst>
        </pc:picChg>
      </pc:sldChg>
      <pc:sldChg chg="addSp modSp new">
        <pc:chgData name="Gaby Rodriguez" userId="S::gaby@thepmaagency.com::9797ff33-cb46-4fe6-9fca-cca71bafa135" providerId="AD" clId="Web-{4C735361-C97A-22C8-BBF7-3C356489E912}" dt="2026-04-21T18:53:31.837" v="18"/>
        <pc:sldMkLst>
          <pc:docMk/>
          <pc:sldMk cId="561131270" sldId="270"/>
        </pc:sldMkLst>
        <pc:picChg chg="add mod">
          <ac:chgData name="Gaby Rodriguez" userId="S::gaby@thepmaagency.com::9797ff33-cb46-4fe6-9fca-cca71bafa135" providerId="AD" clId="Web-{4C735361-C97A-22C8-BBF7-3C356489E912}" dt="2026-04-21T18:53:31.837" v="18"/>
          <ac:picMkLst>
            <pc:docMk/>
            <pc:sldMk cId="561131270" sldId="270"/>
            <ac:picMk id="4" creationId="{A419B03E-D5E1-880C-AC2F-E7BDFDFF7876}"/>
          </ac:picMkLst>
        </pc:picChg>
      </pc:sldChg>
      <pc:sldChg chg="addSp modSp new">
        <pc:chgData name="Gaby Rodriguez" userId="S::gaby@thepmaagency.com::9797ff33-cb46-4fe6-9fca-cca71bafa135" providerId="AD" clId="Web-{4C735361-C97A-22C8-BBF7-3C356489E912}" dt="2026-04-21T18:54:07.494" v="20"/>
        <pc:sldMkLst>
          <pc:docMk/>
          <pc:sldMk cId="1618014961" sldId="271"/>
        </pc:sldMkLst>
        <pc:picChg chg="add mod">
          <ac:chgData name="Gaby Rodriguez" userId="S::gaby@thepmaagency.com::9797ff33-cb46-4fe6-9fca-cca71bafa135" providerId="AD" clId="Web-{4C735361-C97A-22C8-BBF7-3C356489E912}" dt="2026-04-21T18:54:07.494" v="20"/>
          <ac:picMkLst>
            <pc:docMk/>
            <pc:sldMk cId="1618014961" sldId="271"/>
            <ac:picMk id="4" creationId="{116126B9-C8DF-0228-E68F-8A538637EE04}"/>
          </ac:picMkLst>
        </pc:picChg>
      </pc:sldChg>
      <pc:sldChg chg="new del">
        <pc:chgData name="Gaby Rodriguez" userId="S::gaby@thepmaagency.com::9797ff33-cb46-4fe6-9fca-cca71bafa135" providerId="AD" clId="Web-{4C735361-C97A-22C8-BBF7-3C356489E912}" dt="2026-04-21T18:54:22.276" v="21"/>
        <pc:sldMkLst>
          <pc:docMk/>
          <pc:sldMk cId="2499981123" sldId="272"/>
        </pc:sldMkLst>
      </pc:sldChg>
      <pc:sldChg chg="add ord">
        <pc:chgData name="Gaby Rodriguez" userId="S::gaby@thepmaagency.com::9797ff33-cb46-4fe6-9fca-cca71bafa135" providerId="AD" clId="Web-{4C735361-C97A-22C8-BBF7-3C356489E912}" dt="2026-04-21T18:51:52.053" v="10"/>
        <pc:sldMkLst>
          <pc:docMk/>
          <pc:sldMk cId="4291534632" sldId="273"/>
        </pc:sldMkLst>
      </pc:sldChg>
      <pc:sldChg chg="add ord">
        <pc:chgData name="Gaby Rodriguez" userId="S::gaby@thepmaagency.com::9797ff33-cb46-4fe6-9fca-cca71bafa135" providerId="AD" clId="Web-{4C735361-C97A-22C8-BBF7-3C356489E912}" dt="2026-04-21T18:52:08.482" v="13"/>
        <pc:sldMkLst>
          <pc:docMk/>
          <pc:sldMk cId="3069108166" sldId="274"/>
        </pc:sldMkLst>
      </pc:sldChg>
      <pc:sldChg chg="addSp modSp add ord">
        <pc:chgData name="Gaby Rodriguez" userId="S::gaby@thepmaagency.com::9797ff33-cb46-4fe6-9fca-cca71bafa135" providerId="AD" clId="Web-{4C735361-C97A-22C8-BBF7-3C356489E912}" dt="2026-04-21T18:53:53.322" v="19"/>
        <pc:sldMkLst>
          <pc:docMk/>
          <pc:sldMk cId="1868577923" sldId="275"/>
        </pc:sldMkLst>
        <pc:picChg chg="add mod">
          <ac:chgData name="Gaby Rodriguez" userId="S::gaby@thepmaagency.com::9797ff33-cb46-4fe6-9fca-cca71bafa135" providerId="AD" clId="Web-{4C735361-C97A-22C8-BBF7-3C356489E912}" dt="2026-04-21T18:53:53.322" v="19"/>
          <ac:picMkLst>
            <pc:docMk/>
            <pc:sldMk cId="1868577923" sldId="275"/>
            <ac:picMk id="2" creationId="{C1E5C8FB-6C3D-5741-8854-2C2275B9B4FD}"/>
          </ac:picMkLst>
        </pc:picChg>
      </pc:sldChg>
      <pc:sldChg chg="add">
        <pc:chgData name="Gaby Rodriguez" userId="S::gaby@thepmaagency.com::9797ff33-cb46-4fe6-9fca-cca71bafa135" providerId="AD" clId="Web-{4C735361-C97A-22C8-BBF7-3C356489E912}" dt="2026-04-21T18:52:48.333" v="16"/>
        <pc:sldMkLst>
          <pc:docMk/>
          <pc:sldMk cId="1955608655" sldId="276"/>
        </pc:sldMkLst>
      </pc:sldChg>
      <pc:sldChg chg="addSp modSp new">
        <pc:chgData name="Gaby Rodriguez" userId="S::gaby@thepmaagency.com::9797ff33-cb46-4fe6-9fca-cca71bafa135" providerId="AD" clId="Web-{4C735361-C97A-22C8-BBF7-3C356489E912}" dt="2026-04-21T18:56:22.011" v="24"/>
        <pc:sldMkLst>
          <pc:docMk/>
          <pc:sldMk cId="1702896174" sldId="277"/>
        </pc:sldMkLst>
        <pc:picChg chg="add mod">
          <ac:chgData name="Gaby Rodriguez" userId="S::gaby@thepmaagency.com::9797ff33-cb46-4fe6-9fca-cca71bafa135" providerId="AD" clId="Web-{4C735361-C97A-22C8-BBF7-3C356489E912}" dt="2026-04-21T18:56:22.011" v="24"/>
          <ac:picMkLst>
            <pc:docMk/>
            <pc:sldMk cId="1702896174" sldId="277"/>
            <ac:picMk id="4" creationId="{BAB1160B-B7BF-D77F-D6FE-62086736B687}"/>
          </ac:picMkLst>
        </pc:picChg>
      </pc:sldChg>
    </pc:docChg>
  </pc:docChgLst>
  <pc:docChgLst>
    <pc:chgData name="Shawn Kaufman" userId="S::shawn@thepmaagency.com::a5183424-d26b-49e9-9350-2c5fa387ed79" providerId="AD" clId="Web-{9FBA7AD5-9491-26A0-1154-FDCE27308A33}"/>
    <pc:docChg chg="modSld">
      <pc:chgData name="Shawn Kaufman" userId="S::shawn@thepmaagency.com::a5183424-d26b-49e9-9350-2c5fa387ed79" providerId="AD" clId="Web-{9FBA7AD5-9491-26A0-1154-FDCE27308A33}" dt="2026-04-21T21:44:36.571" v="11" actId="20577"/>
      <pc:docMkLst>
        <pc:docMk/>
      </pc:docMkLst>
      <pc:sldChg chg="modSp">
        <pc:chgData name="Shawn Kaufman" userId="S::shawn@thepmaagency.com::a5183424-d26b-49e9-9350-2c5fa387ed79" providerId="AD" clId="Web-{9FBA7AD5-9491-26A0-1154-FDCE27308A33}" dt="2026-04-21T21:44:36.571" v="11" actId="20577"/>
        <pc:sldMkLst>
          <pc:docMk/>
          <pc:sldMk cId="0" sldId="261"/>
        </pc:sldMkLst>
        <pc:spChg chg="mod">
          <ac:chgData name="Shawn Kaufman" userId="S::shawn@thepmaagency.com::a5183424-d26b-49e9-9350-2c5fa387ed79" providerId="AD" clId="Web-{9FBA7AD5-9491-26A0-1154-FDCE27308A33}" dt="2026-04-21T21:44:36.571" v="11" actId="20577"/>
          <ac:spMkLst>
            <pc:docMk/>
            <pc:sldMk cId="0" sldId="261"/>
            <ac:spMk id="89" creationId="{00000000-0000-0000-0000-000000000000}"/>
          </ac:spMkLst>
        </pc:spChg>
      </pc:sldChg>
      <pc:sldChg chg="addSp delSp modSp">
        <pc:chgData name="Shawn Kaufman" userId="S::shawn@thepmaagency.com::a5183424-d26b-49e9-9350-2c5fa387ed79" providerId="AD" clId="Web-{9FBA7AD5-9491-26A0-1154-FDCE27308A33}" dt="2026-04-21T21:43:44.913" v="10" actId="20577"/>
        <pc:sldMkLst>
          <pc:docMk/>
          <pc:sldMk cId="0" sldId="262"/>
        </pc:sldMkLst>
        <pc:spChg chg="mod">
          <ac:chgData name="Shawn Kaufman" userId="S::shawn@thepmaagency.com::a5183424-d26b-49e9-9350-2c5fa387ed79" providerId="AD" clId="Web-{9FBA7AD5-9491-26A0-1154-FDCE27308A33}" dt="2026-04-21T21:43:44.913" v="10" actId="20577"/>
          <ac:spMkLst>
            <pc:docMk/>
            <pc:sldMk cId="0" sldId="262"/>
            <ac:spMk id="96" creationId="{00000000-0000-0000-0000-000000000000}"/>
          </ac:spMkLst>
        </pc:spChg>
        <pc:picChg chg="add mod">
          <ac:chgData name="Shawn Kaufman" userId="S::shawn@thepmaagency.com::a5183424-d26b-49e9-9350-2c5fa387ed79" providerId="AD" clId="Web-{9FBA7AD5-9491-26A0-1154-FDCE27308A33}" dt="2026-04-21T21:39:12.212" v="9" actId="1076"/>
          <ac:picMkLst>
            <pc:docMk/>
            <pc:sldMk cId="0" sldId="262"/>
            <ac:picMk id="2" creationId="{708FD8D6-325E-B9D9-2D5A-98AB8F9E4B52}"/>
          </ac:picMkLst>
        </pc:picChg>
        <pc:picChg chg="del">
          <ac:chgData name="Shawn Kaufman" userId="S::shawn@thepmaagency.com::a5183424-d26b-49e9-9350-2c5fa387ed79" providerId="AD" clId="Web-{9FBA7AD5-9491-26A0-1154-FDCE27308A33}" dt="2026-04-21T21:39:05.477" v="2"/>
          <ac:picMkLst>
            <pc:docMk/>
            <pc:sldMk cId="0" sldId="262"/>
            <ac:picMk id="97" creationId="{00000000-0000-0000-0000-000000000000}"/>
          </ac:picMkLst>
        </pc:picChg>
      </pc:sldChg>
    </pc:docChg>
  </pc:docChgLst>
</pc:chgInfo>
</file>

<file path=ppt/comments/modernComment_103_0.xml><?xml version="1.0" encoding="utf-8"?>
<p188:cmLst xmlns:a="http://schemas.openxmlformats.org/drawingml/2006/main" xmlns:r="http://schemas.openxmlformats.org/officeDocument/2006/relationships" xmlns:p188="http://schemas.microsoft.com/office/powerpoint/2018/8/main">
  <p188:cm id="{06E8F283-29DB-4625-809D-720C5C621CD7}" authorId="{3CE7A137-9236-8325-1ED0-8ED09708AC93}" created="2026-02-26T23:33:58.891">
    <pc:sldMkLst xmlns:pc="http://schemas.microsoft.com/office/powerpoint/2013/main/command">
      <pc:docMk/>
      <pc:sldMk cId="0" sldId="259"/>
    </pc:sldMkLst>
    <p188:txBody>
      <a:bodyPr/>
      <a:lstStyle/>
      <a:p>
        <a:r>
          <a:rPr lang="en-US"/>
          <a:t>I included this in a blog and thought we should mention.</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1220829B-A15D-493B-A96E-5160B372CA62}" authorId="{3CE7A137-9236-8325-1ED0-8ED09708AC93}" created="2026-02-26T23:22:44.244">
    <ac:deMkLst xmlns:ac="http://schemas.microsoft.com/office/drawing/2013/main/command">
      <pc:docMk xmlns:pc="http://schemas.microsoft.com/office/powerpoint/2013/main/command"/>
      <pc:sldMk xmlns:pc="http://schemas.microsoft.com/office/powerpoint/2013/main/command" cId="0" sldId="261"/>
      <ac:picMk id="88" creationId="{00000000-0000-0000-0000-000000000000}"/>
    </ac:deMkLst>
    <p188:txBody>
      <a:bodyPr/>
      <a:lstStyle/>
      <a:p>
        <a:r>
          <a:rPr lang="en-US"/>
          <a:t>Embed video. Can we hyperlink the title as a back up option? It seems like the videos don’t show up when downloading the PPT.</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DA6E696E-5754-4F8E-AAAB-351FCE698950}" authorId="{3CE7A137-9236-8325-1ED0-8ED09708AC93}" created="2026-02-26T23:25:26.223">
    <pc:sldMkLst xmlns:pc="http://schemas.microsoft.com/office/powerpoint/2013/main/command">
      <pc:docMk/>
      <pc:sldMk cId="0" sldId="262"/>
    </pc:sldMkLst>
    <p188:txBody>
      <a:bodyPr/>
      <a:lstStyle/>
      <a:p>
        <a:r>
          <a:rPr lang="en-US"/>
          <a:t>Update slide with graphic that matches the video. Embed and hyperlink the video.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latin typeface="Arial"/>
                <a:ea typeface="Arial"/>
                <a:cs typeface="Arial"/>
                <a:sym typeface="Arial"/>
              </a:defRPr>
            </a:lvl5pPr>
            <a:lvl6pPr marL="2743200" marR="0" lvl="5" indent="-228600" algn="l" rtl="0">
              <a:spcBef>
                <a:spcPts val="0"/>
              </a:spcBef>
              <a:spcAft>
                <a:spcPts val="0"/>
              </a:spcAft>
              <a:buSzPts val="1400"/>
              <a:buNone/>
              <a:defRPr sz="1400" b="0" i="0" u="none" strike="noStrike" cap="none">
                <a:latin typeface="Arial"/>
                <a:ea typeface="Arial"/>
                <a:cs typeface="Arial"/>
                <a:sym typeface="Arial"/>
              </a:defRPr>
            </a:lvl6pPr>
            <a:lvl7pPr marL="3200400" marR="0" lvl="6" indent="-228600" algn="l" rtl="0">
              <a:spcBef>
                <a:spcPts val="0"/>
              </a:spcBef>
              <a:spcAft>
                <a:spcPts val="0"/>
              </a:spcAft>
              <a:buSzPts val="1400"/>
              <a:buNone/>
              <a:defRPr sz="1400" b="0" i="0" u="none" strike="noStrike" cap="none">
                <a:latin typeface="Arial"/>
                <a:ea typeface="Arial"/>
                <a:cs typeface="Arial"/>
                <a:sym typeface="Arial"/>
              </a:defRPr>
            </a:lvl7pPr>
            <a:lvl8pPr marL="3657600" marR="0" lvl="7" indent="-228600" algn="l" rtl="0">
              <a:spcBef>
                <a:spcPts val="0"/>
              </a:spcBef>
              <a:spcAft>
                <a:spcPts val="0"/>
              </a:spcAft>
              <a:buSzPts val="1400"/>
              <a:buNone/>
              <a:defRPr sz="1400" b="0" i="0" u="none" strike="noStrike" cap="none">
                <a:latin typeface="Arial"/>
                <a:ea typeface="Arial"/>
                <a:cs typeface="Arial"/>
                <a:sym typeface="Arial"/>
              </a:defRPr>
            </a:lvl8pPr>
            <a:lvl9pPr marL="4114800" marR="0" lvl="8" indent="-228600" algn="l" rtl="0">
              <a:spcBef>
                <a:spcPts val="0"/>
              </a:spcBef>
              <a:spcAft>
                <a:spcPts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ontriskitall.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sz="1100" dirty="0"/>
              <a:t>So, we feel it is really, really important that we do something to help you and your friends understand the danger that is out there.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Most often, kids are being sold these drugs through social media. People – dealers - approach them online or through apps – lure them into thinking they are getting coke, or ecstasy or some over-the-counter drug, but in reality, it has enough Fentanyl in it to kill them. The person who is selling it may not even know it is laced with Fentanyl!</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So, we developed a campaign that primarily shows up online through popular apps, games and websites frequented by teens your age. </a:t>
            </a:r>
            <a:endParaRPr sz="1100" dirty="0"/>
          </a:p>
          <a:p>
            <a:pPr marL="298450" lvl="0" indent="-139700" algn="l" rtl="0">
              <a:spcBef>
                <a:spcPts val="0"/>
              </a:spcBef>
              <a:spcAft>
                <a:spcPts val="0"/>
              </a:spcAft>
              <a:buNone/>
            </a:pPr>
            <a:endParaRPr sz="1100" dirty="0"/>
          </a:p>
          <a:p>
            <a:pPr marL="298450" lvl="0" indent="-139700" algn="l" rtl="0">
              <a:spcBef>
                <a:spcPts val="0"/>
              </a:spcBef>
              <a:spcAft>
                <a:spcPts val="0"/>
              </a:spcAft>
              <a:buNone/>
            </a:pPr>
            <a:r>
              <a:rPr lang="en-US" sz="1100" dirty="0"/>
              <a:t>The goal is reach them before they make that one fatal decision.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endParaRPr dirty="0">
              <a:highlight>
                <a:schemeClr val="accent6"/>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dirty="0"/>
              <a:t>The campaign called “Your Future Matters”</a:t>
            </a:r>
            <a:r>
              <a:rPr lang="en-US" sz="1400" b="0" i="0" u="none" strike="noStrike" cap="none" dirty="0">
                <a:solidFill>
                  <a:schemeClr val="dk1"/>
                </a:solidFill>
                <a:latin typeface="Arial"/>
                <a:ea typeface="Arial"/>
                <a:cs typeface="Arial"/>
                <a:sym typeface="Arial"/>
              </a:rPr>
              <a:t> flips the script and illustrates all the positive reasons to stay drug-free. </a:t>
            </a:r>
            <a:endParaRPr dirty="0"/>
          </a:p>
          <a:p>
            <a:pPr marL="298450" lvl="0" indent="-139700" algn="l" rtl="0">
              <a:spcBef>
                <a:spcPts val="0"/>
              </a:spcBef>
              <a:spcAft>
                <a:spcPts val="0"/>
              </a:spcAft>
              <a:buNone/>
            </a:pPr>
            <a:endParaRPr lang="en-US" sz="1100" dirty="0"/>
          </a:p>
          <a:p>
            <a:pPr marL="298450" lvl="0" indent="-139700" algn="l" rtl="0">
              <a:spcBef>
                <a:spcPts val="0"/>
              </a:spcBef>
              <a:spcAft>
                <a:spcPts val="0"/>
              </a:spcAft>
              <a:buNone/>
            </a:pPr>
            <a:r>
              <a:rPr lang="en-US" sz="1100" dirty="0"/>
              <a:t>PLAY “MILESTONE” VIDEO </a:t>
            </a:r>
            <a:r>
              <a:rPr lang="en-US" sz="1100" b="1" dirty="0">
                <a:solidFill>
                  <a:srgbClr val="FF0000"/>
                </a:solidFill>
                <a:highlight>
                  <a:srgbClr val="FFFF00"/>
                </a:highlight>
              </a:rPr>
              <a:t>[NEED TO EMBED VIDEO]</a:t>
            </a:r>
            <a:endParaRPr b="1" dirty="0">
              <a:solidFill>
                <a:srgbClr val="FF0000"/>
              </a:solidFill>
              <a:highlight>
                <a:srgbClr val="FFFF00"/>
              </a:highlight>
            </a:endParaRPr>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As you can see this version of the campaign highlights all the milestones youth have to look forward to. </a:t>
            </a:r>
          </a:p>
          <a:p>
            <a:pPr marL="298450" lvl="0" indent="-139700" algn="l" rtl="0">
              <a:spcBef>
                <a:spcPts val="0"/>
              </a:spcBef>
              <a:spcAft>
                <a:spcPts val="0"/>
              </a:spcAft>
              <a:buNone/>
            </a:pPr>
            <a:endParaRPr lang="en-US" sz="1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caeaa76771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g3caeaa76771_2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For the original campaign, we heard from kids that there are three different approaches needed to capture their attention so hopefully they hear this information before it’s too late.</a:t>
            </a:r>
          </a:p>
          <a:p>
            <a:pPr marL="298450" lvl="0" indent="-139700" algn="l" rtl="0">
              <a:spcBef>
                <a:spcPts val="0"/>
              </a:spcBef>
              <a:spcAft>
                <a:spcPts val="0"/>
              </a:spcAft>
              <a:buNone/>
            </a:pPr>
            <a:endParaRPr lang="en-US" sz="1100" dirty="0"/>
          </a:p>
          <a:p>
            <a:pPr marL="330200" lvl="0" indent="-171450" algn="l" rtl="0">
              <a:spcBef>
                <a:spcPts val="0"/>
              </a:spcBef>
              <a:spcAft>
                <a:spcPts val="0"/>
              </a:spcAft>
              <a:buFont typeface="Arial" panose="020B0604020202020204" pitchFamily="34" charset="0"/>
              <a:buChar char="•"/>
            </a:pPr>
            <a:r>
              <a:rPr lang="en-US" sz="1100" dirty="0"/>
              <a:t>A cinematic approach with high-quality graphics and dramatic music.</a:t>
            </a:r>
          </a:p>
          <a:p>
            <a:pPr marL="330200" lvl="0" indent="-171450" algn="l" rtl="0">
              <a:spcBef>
                <a:spcPts val="0"/>
              </a:spcBef>
              <a:spcAft>
                <a:spcPts val="0"/>
              </a:spcAft>
              <a:buFont typeface="Arial" panose="020B0604020202020204" pitchFamily="34" charset="0"/>
              <a:buChar char="•"/>
            </a:pPr>
            <a:r>
              <a:rPr lang="en-US" sz="1100" dirty="0"/>
              <a:t>A straightforward approach with direct facts.</a:t>
            </a:r>
          </a:p>
          <a:p>
            <a:pPr marL="330200" lvl="0" indent="-171450" algn="l" rtl="0">
              <a:spcBef>
                <a:spcPts val="0"/>
              </a:spcBef>
              <a:spcAft>
                <a:spcPts val="0"/>
              </a:spcAft>
              <a:buFont typeface="Arial" panose="020B0604020202020204" pitchFamily="34" charset="0"/>
              <a:buChar char="•"/>
            </a:pPr>
            <a:r>
              <a:rPr lang="en-US" sz="1100" dirty="0"/>
              <a:t>And a story from someone their age that is local and they could relate to. </a:t>
            </a:r>
          </a:p>
          <a:p>
            <a:pPr marL="330200" lvl="0" indent="-171450" algn="l" rtl="0">
              <a:spcBef>
                <a:spcPts val="0"/>
              </a:spcBef>
              <a:spcAft>
                <a:spcPts val="0"/>
              </a:spcAft>
              <a:buFont typeface="Arial" panose="020B0604020202020204" pitchFamily="34" charset="0"/>
              <a:buChar char="•"/>
            </a:pPr>
            <a:endParaRPr lang="en-US" sz="1100" dirty="0"/>
          </a:p>
          <a:p>
            <a:pPr marL="158750" lvl="0" indent="0" algn="l" rtl="0">
              <a:spcBef>
                <a:spcPts val="0"/>
              </a:spcBef>
              <a:spcAft>
                <a:spcPts val="0"/>
              </a:spcAft>
              <a:buFont typeface="Arial" panose="020B0604020202020204" pitchFamily="34" charset="0"/>
              <a:buNone/>
            </a:pPr>
            <a:r>
              <a:rPr lang="en-US" sz="1100" dirty="0"/>
              <a:t>All three versions are available on the website, but today we want to share Valentina’s story. </a:t>
            </a:r>
          </a:p>
          <a:p>
            <a:pPr marL="298450" lvl="0" indent="-139700" algn="l" rtl="0">
              <a:spcBef>
                <a:spcPts val="0"/>
              </a:spcBef>
              <a:spcAft>
                <a:spcPts val="0"/>
              </a:spcAft>
              <a:buNone/>
            </a:pPr>
            <a:endParaRPr lang="en-US" sz="1100" dirty="0"/>
          </a:p>
          <a:p>
            <a:pPr marL="298450" lvl="0" indent="-139700" algn="l" rtl="0">
              <a:spcBef>
                <a:spcPts val="0"/>
              </a:spcBef>
              <a:spcAft>
                <a:spcPts val="0"/>
              </a:spcAft>
              <a:buNone/>
            </a:pPr>
            <a:r>
              <a:rPr lang="en-US" sz="1100" dirty="0"/>
              <a:t>PLAY “I REALLY MISS HIM” VIDEO </a:t>
            </a:r>
            <a:endParaRPr lang="en-US" sz="1100" b="1"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What are your thoughts about what you have seen in these videos? (open discussion)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Clr>
                <a:schemeClr val="dk1"/>
              </a:buClr>
              <a:buFont typeface="Arial"/>
              <a:buNone/>
            </a:pPr>
            <a:r>
              <a:rPr lang="en-US" sz="1100" dirty="0">
                <a:solidFill>
                  <a:schemeClr val="dk1"/>
                </a:solidFill>
              </a:rPr>
              <a:t>On the website, we have two toolkits that contains the videos you just saw, as well as some that are sized for a variety of social media platforms. </a:t>
            </a:r>
            <a:endParaRPr dirty="0">
              <a:solidFill>
                <a:schemeClr val="dk1"/>
              </a:solidFill>
            </a:endParaRPr>
          </a:p>
          <a:p>
            <a:pPr marL="298450" lvl="0" indent="-139700" algn="l" rtl="0">
              <a:spcBef>
                <a:spcPts val="0"/>
              </a:spcBef>
              <a:spcAft>
                <a:spcPts val="0"/>
              </a:spcAft>
              <a:buNone/>
            </a:pPr>
            <a:endParaRPr dirty="0">
              <a:solidFill>
                <a:schemeClr val="dk1"/>
              </a:solidFill>
            </a:endParaRPr>
          </a:p>
          <a:p>
            <a:pPr marL="298450" marR="0" lvl="0" indent="-1397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dk1"/>
                </a:solidFill>
              </a:rPr>
              <a:t>(</a:t>
            </a:r>
            <a:r>
              <a:rPr lang="en-US" b="1" dirty="0">
                <a:solidFill>
                  <a:schemeClr val="dk1"/>
                </a:solidFill>
              </a:rPr>
              <a:t>Give them a tour. Click the hyperlinked title to easily pull up the website or </a:t>
            </a:r>
            <a:r>
              <a:rPr lang="en-US" u="sng" dirty="0">
                <a:solidFill>
                  <a:schemeClr val="hlink"/>
                </a:solidFill>
                <a:hlinkClick r:id="rId3"/>
              </a:rPr>
              <a:t>www.DontRiskItAll.com</a:t>
            </a:r>
            <a:r>
              <a:rPr lang="en-US" sz="1100" u="sng" dirty="0">
                <a:solidFill>
                  <a:schemeClr val="hlink"/>
                </a:solidFill>
              </a:rPr>
              <a:t>). </a:t>
            </a:r>
            <a:endParaRPr b="1" dirty="0">
              <a:solidFill>
                <a:schemeClr val="dk1"/>
              </a:solidFill>
            </a:endParaRPr>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Clr>
                <a:schemeClr val="dk1"/>
              </a:buClr>
              <a:buFont typeface="Arial"/>
              <a:buNone/>
            </a:pPr>
            <a:r>
              <a:rPr lang="en-US" sz="1100" dirty="0">
                <a:solidFill>
                  <a:schemeClr val="dk1"/>
                </a:solidFill>
              </a:rPr>
              <a:t>There also are social media graphics, posters, fliers, even TV and radio spots and banner ads.</a:t>
            </a:r>
            <a:endParaRPr dirty="0">
              <a:solidFill>
                <a:schemeClr val="dk1"/>
              </a:solidFill>
            </a:endParaRPr>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None/>
            </a:pPr>
            <a:r>
              <a:rPr lang="en-US" sz="1100" dirty="0">
                <a:solidFill>
                  <a:schemeClr val="dk1"/>
                </a:solidFill>
              </a:rPr>
              <a:t>These are all available free to anyone who wants to use them.</a:t>
            </a:r>
            <a:endParaRPr sz="1100" dirty="0">
              <a:solidFill>
                <a:schemeClr val="dk1"/>
              </a:solidFill>
            </a:endParaRPr>
          </a:p>
          <a:p>
            <a:pPr marL="298450" lvl="0" indent="-139700" algn="l" rtl="0">
              <a:spcBef>
                <a:spcPts val="0"/>
              </a:spcBef>
              <a:spcAft>
                <a:spcPts val="0"/>
              </a:spcAft>
              <a:buNone/>
            </a:pPr>
            <a:endParaRPr sz="1100" dirty="0"/>
          </a:p>
          <a:p>
            <a:pPr marL="298450" lvl="0" indent="-139700" algn="l" rtl="0">
              <a:spcBef>
                <a:spcPts val="0"/>
              </a:spcBef>
              <a:spcAft>
                <a:spcPts val="0"/>
              </a:spcAft>
              <a:buNone/>
            </a:pPr>
            <a:endParaRPr dirty="0"/>
          </a:p>
          <a:p>
            <a:pPr marL="298450" lvl="0" indent="-13970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Clr>
                <a:schemeClr val="dk1"/>
              </a:buClr>
              <a:buFont typeface="Arial"/>
              <a:buNone/>
            </a:pPr>
            <a:r>
              <a:rPr lang="en-US" sz="1100" dirty="0">
                <a:solidFill>
                  <a:schemeClr val="dk1"/>
                </a:solidFill>
              </a:rPr>
              <a:t>So, this is where we need your help. </a:t>
            </a:r>
            <a:endParaRPr dirty="0">
              <a:solidFill>
                <a:schemeClr val="dk1"/>
              </a:solidFill>
            </a:endParaRPr>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Clr>
                <a:schemeClr val="dk1"/>
              </a:buClr>
              <a:buFont typeface="Arial"/>
              <a:buNone/>
            </a:pPr>
            <a:r>
              <a:rPr lang="en-US" sz="1100" dirty="0">
                <a:solidFill>
                  <a:schemeClr val="dk1"/>
                </a:solidFill>
              </a:rPr>
              <a:t>In our focus groups, it became clear that kids in junior high and high school consider what they hear from their peers much more credible than anything they hear from adults (we actually already knew that 😊)</a:t>
            </a:r>
            <a:endParaRPr dirty="0">
              <a:solidFill>
                <a:schemeClr val="dk1"/>
              </a:solidFill>
            </a:endParaRPr>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None/>
            </a:pPr>
            <a:r>
              <a:rPr lang="en-US" sz="1100" dirty="0">
                <a:solidFill>
                  <a:schemeClr val="dk1"/>
                </a:solidFill>
              </a:rPr>
              <a:t>So, we are here today because we need your help in spreading this message. </a:t>
            </a:r>
            <a:endParaRPr sz="1100" dirty="0">
              <a:solidFill>
                <a:schemeClr val="dk1"/>
              </a:solidFill>
            </a:endParaRPr>
          </a:p>
          <a:p>
            <a:pPr marL="298450" lvl="0" indent="-139700" algn="l" rtl="0">
              <a:spcBef>
                <a:spcPts val="0"/>
              </a:spcBef>
              <a:spcAft>
                <a:spcPts val="0"/>
              </a:spcAft>
              <a:buNone/>
            </a:pPr>
            <a:endParaRPr sz="1100" dirty="0"/>
          </a:p>
          <a:p>
            <a:pPr marL="298450" lvl="0" indent="-139700" algn="l" rtl="0">
              <a:spcBef>
                <a:spcPts val="0"/>
              </a:spcBef>
              <a:spcAft>
                <a:spcPts val="0"/>
              </a:spcAft>
              <a:buNone/>
            </a:pPr>
            <a:r>
              <a:rPr lang="en-US" sz="1100" dirty="0"/>
              <a:t>____________________________</a:t>
            </a:r>
            <a:endParaRPr sz="1100" dirty="0"/>
          </a:p>
          <a:p>
            <a:pPr marL="298450" lvl="0" indent="-139700" algn="l" rtl="0">
              <a:spcBef>
                <a:spcPts val="0"/>
              </a:spcBef>
              <a:spcAft>
                <a:spcPts val="0"/>
              </a:spcAft>
              <a:buNone/>
            </a:pPr>
            <a:endParaRPr sz="1100" dirty="0"/>
          </a:p>
          <a:p>
            <a:pPr marL="298450" lvl="0" indent="-139700" algn="l" rtl="0">
              <a:spcBef>
                <a:spcPts val="0"/>
              </a:spcBef>
              <a:spcAft>
                <a:spcPts val="0"/>
              </a:spcAft>
              <a:buNone/>
            </a:pPr>
            <a:r>
              <a:rPr lang="en-US" sz="1100" dirty="0"/>
              <a:t>Here’s what we would love to ask you to do:</a:t>
            </a:r>
            <a:endParaRPr dirty="0"/>
          </a:p>
          <a:p>
            <a:pPr marL="298450" lvl="0" indent="-139700" algn="l" rtl="0">
              <a:spcBef>
                <a:spcPts val="0"/>
              </a:spcBef>
              <a:spcAft>
                <a:spcPts val="0"/>
              </a:spcAft>
              <a:buNone/>
            </a:pPr>
            <a:endParaRPr dirty="0"/>
          </a:p>
          <a:p>
            <a:pPr marL="171450" lvl="0" indent="-171450" algn="l" rtl="0">
              <a:spcBef>
                <a:spcPts val="0"/>
              </a:spcBef>
              <a:spcAft>
                <a:spcPts val="0"/>
              </a:spcAft>
              <a:buClr>
                <a:srgbClr val="000000"/>
              </a:buClr>
              <a:buSzPts val="1100"/>
              <a:buFont typeface="Arial"/>
              <a:buChar char="●"/>
            </a:pPr>
            <a:r>
              <a:rPr lang="en-US" sz="1100" dirty="0"/>
              <a:t>Use the provided social assets to share this super important message with your friends and social networks.</a:t>
            </a:r>
            <a:endParaRPr dirty="0"/>
          </a:p>
          <a:p>
            <a:pPr marL="171450" lvl="0" indent="-171450" algn="l" rtl="0">
              <a:spcBef>
                <a:spcPts val="0"/>
              </a:spcBef>
              <a:spcAft>
                <a:spcPts val="0"/>
              </a:spcAft>
              <a:buClr>
                <a:srgbClr val="000000"/>
              </a:buClr>
              <a:buSzPts val="1100"/>
              <a:buFont typeface="Arial"/>
              <a:buChar char="●"/>
            </a:pPr>
            <a:r>
              <a:rPr lang="en-US" sz="1100" dirty="0"/>
              <a:t>Think about how we can activate this campaign in your school, your places of worship, sports team or other community group. </a:t>
            </a:r>
            <a:endParaRPr dirty="0"/>
          </a:p>
          <a:p>
            <a:pPr marL="1085850" lvl="1" indent="-171450" algn="l" rtl="0">
              <a:spcBef>
                <a:spcPts val="0"/>
              </a:spcBef>
              <a:spcAft>
                <a:spcPts val="0"/>
              </a:spcAft>
              <a:buClr>
                <a:srgbClr val="000000"/>
              </a:buClr>
              <a:buSzPts val="1100"/>
              <a:buFont typeface="Arial"/>
              <a:buChar char="○"/>
            </a:pPr>
            <a:r>
              <a:rPr lang="en-US" sz="1100" dirty="0"/>
              <a:t>Can we hang posters around? </a:t>
            </a:r>
            <a:endParaRPr dirty="0"/>
          </a:p>
          <a:p>
            <a:pPr marL="1085850" lvl="1" indent="-171450" algn="l" rtl="0">
              <a:spcBef>
                <a:spcPts val="0"/>
              </a:spcBef>
              <a:spcAft>
                <a:spcPts val="0"/>
              </a:spcAft>
              <a:buClr>
                <a:srgbClr val="000000"/>
              </a:buClr>
              <a:buSzPts val="1100"/>
              <a:buFont typeface="Arial"/>
              <a:buChar char="○"/>
            </a:pPr>
            <a:r>
              <a:rPr lang="en-US" sz="1100" dirty="0"/>
              <a:t>Can we use the ads in your school TV or newspapers? </a:t>
            </a:r>
            <a:endParaRPr dirty="0"/>
          </a:p>
          <a:p>
            <a:pPr marL="1085850" lvl="1" indent="-171450" algn="l" rtl="0">
              <a:spcBef>
                <a:spcPts val="0"/>
              </a:spcBef>
              <a:spcAft>
                <a:spcPts val="0"/>
              </a:spcAft>
              <a:buClr>
                <a:srgbClr val="000000"/>
              </a:buClr>
              <a:buSzPts val="1100"/>
              <a:buFont typeface="Arial"/>
              <a:buChar char="○"/>
            </a:pPr>
            <a:r>
              <a:rPr lang="en-US" sz="1100" dirty="0"/>
              <a:t>Is there a way to incorporate this campaign into a school assembly? </a:t>
            </a:r>
            <a:endParaRPr dirty="0"/>
          </a:p>
          <a:p>
            <a:pPr marL="1085850" lvl="1" indent="-171450" algn="l" rtl="0">
              <a:spcBef>
                <a:spcPts val="0"/>
              </a:spcBef>
              <a:spcAft>
                <a:spcPts val="0"/>
              </a:spcAft>
              <a:buClr>
                <a:srgbClr val="000000"/>
              </a:buClr>
              <a:buSzPts val="1100"/>
              <a:buFont typeface="Arial"/>
              <a:buChar char="○"/>
            </a:pPr>
            <a:r>
              <a:rPr lang="en-US" sz="1100" dirty="0"/>
              <a:t>Is there a student club that would want to take up Fentanyl awareness as one of their service projects?</a:t>
            </a:r>
            <a:endParaRPr dirty="0"/>
          </a:p>
          <a:p>
            <a:pPr marL="171450" lvl="0" indent="-171450" algn="l" rtl="0">
              <a:spcBef>
                <a:spcPts val="0"/>
              </a:spcBef>
              <a:spcAft>
                <a:spcPts val="0"/>
              </a:spcAft>
              <a:buClr>
                <a:srgbClr val="000000"/>
              </a:buClr>
              <a:buSzPts val="1100"/>
              <a:buFont typeface="Arial"/>
              <a:buChar char="●"/>
            </a:pPr>
            <a:r>
              <a:rPr lang="en-US" sz="1100" dirty="0"/>
              <a:t>We are open to every idea you have.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 name="Google Shape;116;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sz="1100" dirty="0"/>
              <a:t>(Open discussion/brainstorming)</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I love hearing all of these ideas!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Please let me know how I can support you in making these things happen.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sz="1100" dirty="0"/>
              <a:t>Well, we are done here today – but I hope you will join me in committing to the following:</a:t>
            </a:r>
            <a:endParaRPr dirty="0"/>
          </a:p>
          <a:p>
            <a:pPr marL="298450" lvl="0" indent="-139700" algn="l" rtl="0">
              <a:spcBef>
                <a:spcPts val="0"/>
              </a:spcBef>
              <a:spcAft>
                <a:spcPts val="0"/>
              </a:spcAft>
              <a:buNone/>
            </a:pPr>
            <a:endParaRPr dirty="0"/>
          </a:p>
          <a:p>
            <a:pPr marL="171450" lvl="0" indent="-171450" algn="l" rtl="0">
              <a:spcBef>
                <a:spcPts val="0"/>
              </a:spcBef>
              <a:spcAft>
                <a:spcPts val="0"/>
              </a:spcAft>
              <a:buClr>
                <a:srgbClr val="000000"/>
              </a:buClr>
              <a:buSzPts val="1100"/>
              <a:buFont typeface="Arial"/>
              <a:buChar char="●"/>
            </a:pPr>
            <a:r>
              <a:rPr lang="en-US" sz="1100" dirty="0"/>
              <a:t>Learn all you can</a:t>
            </a:r>
            <a:endParaRPr dirty="0"/>
          </a:p>
          <a:p>
            <a:pPr marL="171450" lvl="0" indent="-171450" algn="l" rtl="0">
              <a:spcBef>
                <a:spcPts val="0"/>
              </a:spcBef>
              <a:spcAft>
                <a:spcPts val="0"/>
              </a:spcAft>
              <a:buClr>
                <a:srgbClr val="000000"/>
              </a:buClr>
              <a:buSzPts val="1100"/>
              <a:buFont typeface="Arial"/>
              <a:buChar char="●"/>
            </a:pPr>
            <a:r>
              <a:rPr lang="en-US" sz="1100" dirty="0"/>
              <a:t>Share all you learn</a:t>
            </a:r>
            <a:endParaRPr dirty="0"/>
          </a:p>
          <a:p>
            <a:pPr marL="171450" lvl="0" indent="-171450" algn="l" rtl="0">
              <a:spcBef>
                <a:spcPts val="0"/>
              </a:spcBef>
              <a:spcAft>
                <a:spcPts val="0"/>
              </a:spcAft>
              <a:buClr>
                <a:srgbClr val="000000"/>
              </a:buClr>
              <a:buSzPts val="1100"/>
              <a:buFont typeface="Arial"/>
              <a:buChar char="●"/>
            </a:pPr>
            <a:r>
              <a:rPr lang="en-US" sz="1100" dirty="0"/>
              <a:t>Work together to save lives.</a:t>
            </a:r>
            <a:endParaRPr dirty="0"/>
          </a:p>
          <a:p>
            <a:pPr marL="171450" lvl="0" indent="-10160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r>
              <a:rPr lang="en-US" sz="1100" dirty="0"/>
              <a:t>Lastly, there is power and healing in sharing our stories, to honor those we’ve lost and to help others understand the true dangers of this drug. If you would like to add your experience, photos, or memories, you can do so on the website - www.DontRiskItAll.com.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100" dirty="0"/>
              <a:t>Thank you!</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 name="Google Shape;52;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sz="1100" dirty="0"/>
              <a:t>Thank you for joining us today as we discuss a really important topic. </a:t>
            </a:r>
            <a:endParaRPr sz="1100" dirty="0"/>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Clr>
                <a:schemeClr val="dk1"/>
              </a:buClr>
              <a:buFont typeface="Arial"/>
              <a:buNone/>
            </a:pPr>
            <a:r>
              <a:rPr lang="en-US" sz="1100" dirty="0">
                <a:solidFill>
                  <a:schemeClr val="dk1"/>
                </a:solidFill>
              </a:rPr>
              <a:t>Who here today has heard of Fentanyl? </a:t>
            </a:r>
            <a:r>
              <a:rPr lang="en-US" i="1" dirty="0">
                <a:solidFill>
                  <a:schemeClr val="dk1"/>
                </a:solidFill>
              </a:rPr>
              <a:t>(Show of hands)</a:t>
            </a:r>
            <a:endParaRPr dirty="0">
              <a:solidFill>
                <a:schemeClr val="dk1"/>
              </a:solidFill>
            </a:endParaRPr>
          </a:p>
          <a:p>
            <a:pPr marL="298450" lvl="0" indent="-139700" algn="l" rtl="0">
              <a:spcBef>
                <a:spcPts val="0"/>
              </a:spcBef>
              <a:spcAft>
                <a:spcPts val="0"/>
              </a:spcAft>
              <a:buClr>
                <a:schemeClr val="dk1"/>
              </a:buClr>
              <a:buFont typeface="Arial"/>
              <a:buNone/>
            </a:pPr>
            <a:endParaRPr i="1" dirty="0">
              <a:solidFill>
                <a:schemeClr val="dk1"/>
              </a:solidFill>
            </a:endParaRPr>
          </a:p>
          <a:p>
            <a:pPr marL="298450" lvl="0" indent="-139700" algn="l" rtl="0">
              <a:spcBef>
                <a:spcPts val="0"/>
              </a:spcBef>
              <a:spcAft>
                <a:spcPts val="0"/>
              </a:spcAft>
              <a:buClr>
                <a:schemeClr val="dk1"/>
              </a:buClr>
              <a:buFont typeface="Arial"/>
              <a:buNone/>
            </a:pPr>
            <a:r>
              <a:rPr lang="en-US" sz="1100" dirty="0">
                <a:solidFill>
                  <a:schemeClr val="dk1"/>
                </a:solidFill>
              </a:rPr>
              <a:t>For those who have, what do you know about it? </a:t>
            </a:r>
            <a:endParaRPr dirty="0">
              <a:solidFill>
                <a:schemeClr val="dk1"/>
              </a:solidFill>
            </a:endParaRPr>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Clr>
                <a:schemeClr val="dk1"/>
              </a:buClr>
              <a:buFont typeface="Arial"/>
              <a:buNone/>
            </a:pPr>
            <a:r>
              <a:rPr lang="en-US" sz="1100" dirty="0">
                <a:solidFill>
                  <a:schemeClr val="dk1"/>
                </a:solidFill>
              </a:rPr>
              <a:t>Does anyone have personal experience with this they would be willing to share? </a:t>
            </a:r>
            <a:endParaRPr dirty="0">
              <a:solidFill>
                <a:schemeClr val="dk1"/>
              </a:solidFill>
            </a:endParaRPr>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Clr>
                <a:schemeClr val="dk1"/>
              </a:buClr>
              <a:buFont typeface="Arial"/>
              <a:buNone/>
            </a:pPr>
            <a:r>
              <a:rPr lang="en-US" sz="1100" dirty="0">
                <a:solidFill>
                  <a:schemeClr val="dk1"/>
                </a:solidFill>
              </a:rPr>
              <a:t>Has anyone been offered something via social media or witnessed someone else being offered something that could be potentially dangerous? </a:t>
            </a:r>
            <a:endParaRPr dirty="0">
              <a:solidFill>
                <a:schemeClr val="dk1"/>
              </a:solidFill>
            </a:endParaRPr>
          </a:p>
          <a:p>
            <a:pPr marL="298450" lvl="0" indent="-139700" algn="l" rtl="0">
              <a:spcBef>
                <a:spcPts val="0"/>
              </a:spcBef>
              <a:spcAft>
                <a:spcPts val="0"/>
              </a:spcAft>
              <a:buClr>
                <a:schemeClr val="dk1"/>
              </a:buClr>
              <a:buFont typeface="Arial"/>
              <a:buNone/>
            </a:pPr>
            <a:r>
              <a:rPr lang="en-US" sz="1100" i="1" dirty="0">
                <a:solidFill>
                  <a:schemeClr val="dk1"/>
                </a:solidFill>
              </a:rPr>
              <a:t>(Allow discussion – validate accurate information, let them know we will go into more depth on topics, as needed)</a:t>
            </a:r>
            <a:endParaRPr dirty="0">
              <a:solidFill>
                <a:schemeClr val="dk1"/>
              </a:solidFill>
            </a:endParaRPr>
          </a:p>
          <a:p>
            <a:pPr marL="298450" lvl="0" indent="-139700" algn="l" rtl="0">
              <a:spcBef>
                <a:spcPts val="0"/>
              </a:spcBef>
              <a:spcAft>
                <a:spcPts val="0"/>
              </a:spcAft>
              <a:buClr>
                <a:schemeClr val="dk1"/>
              </a:buClr>
              <a:buFont typeface="Arial"/>
              <a:buNone/>
            </a:pPr>
            <a:endParaRPr dirty="0">
              <a:solidFill>
                <a:schemeClr val="dk1"/>
              </a:solidFill>
            </a:endParaRPr>
          </a:p>
          <a:p>
            <a:pPr marL="298450" lvl="0" indent="-139700" algn="l" rtl="0">
              <a:spcBef>
                <a:spcPts val="0"/>
              </a:spcBef>
              <a:spcAft>
                <a:spcPts val="0"/>
              </a:spcAft>
              <a:buClr>
                <a:schemeClr val="dk1"/>
              </a:buClr>
              <a:buFont typeface="Arial"/>
              <a:buNone/>
            </a:pPr>
            <a:r>
              <a:rPr lang="en-US" sz="1100" dirty="0">
                <a:solidFill>
                  <a:schemeClr val="dk1"/>
                </a:solidFill>
              </a:rPr>
              <a:t>Thank you for sharing and being so raw and honest.</a:t>
            </a:r>
            <a:endParaRPr sz="1100" dirty="0"/>
          </a:p>
          <a:p>
            <a:pPr marL="298450" lvl="0" indent="-139700" algn="l" rtl="0">
              <a:spcBef>
                <a:spcPts val="0"/>
              </a:spcBef>
              <a:spcAft>
                <a:spcPts val="0"/>
              </a:spcAft>
              <a:buNone/>
            </a:pPr>
            <a:endParaRPr sz="1100" dirty="0"/>
          </a:p>
          <a:p>
            <a:pPr marL="298450" lvl="0" indent="-139700" algn="l" rtl="0">
              <a:spcBef>
                <a:spcPts val="0"/>
              </a:spcBef>
              <a:spcAft>
                <a:spcPts val="0"/>
              </a:spcAft>
              <a:buNone/>
            </a:pPr>
            <a:endParaRPr sz="1100" dirty="0"/>
          </a:p>
          <a:p>
            <a:pPr marL="298450" lvl="0" indent="-13970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8:notes"/>
          <p:cNvSpPr txBox="1">
            <a:spLocks noGrp="1"/>
          </p:cNvSpPr>
          <p:nvPr>
            <p:ph type="body" idx="1"/>
          </p:nvPr>
        </p:nvSpPr>
        <p:spPr>
          <a:xfrm>
            <a:off x="946997" y="4459526"/>
            <a:ext cx="5208482" cy="4224814"/>
          </a:xfrm>
          <a:prstGeom prst="rect">
            <a:avLst/>
          </a:prstGeom>
        </p:spPr>
        <p:txBody>
          <a:bodyPr spcFirstLastPara="1" wrap="square" lIns="94213" tIns="47094" rIns="94213" bIns="47094" anchor="t" anchorCtr="0">
            <a:noAutofit/>
          </a:bodyPr>
          <a:lstStyle/>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    The flooding of illicit fentanyl in the market has created a public health crisis</a:t>
            </a:r>
          </a:p>
          <a:p>
            <a:pPr marL="457200" lvl="0" indent="-298450" algn="l" rtl="0">
              <a:spcBef>
                <a:spcPts val="0"/>
              </a:spcBef>
              <a:spcAft>
                <a:spcPts val="0"/>
              </a:spcAft>
              <a:buSzPts val="1100"/>
              <a:buChar char="-"/>
            </a:pPr>
            <a:r>
              <a:rPr lang="en-US" sz="1400" dirty="0"/>
              <a:t>Overdoses are down nationally, but not here in Las Vegas</a:t>
            </a:r>
          </a:p>
          <a:p>
            <a:pPr marL="457200" lvl="0" indent="-298450" algn="l" rtl="0">
              <a:spcBef>
                <a:spcPts val="0"/>
              </a:spcBef>
              <a:spcAft>
                <a:spcPts val="0"/>
              </a:spcAft>
              <a:buSzPts val="1100"/>
              <a:buChar char="-"/>
            </a:pPr>
            <a:r>
              <a:rPr lang="en-US" sz="1400" dirty="0"/>
              <a:t>And it is increasingly our youth who are dying</a:t>
            </a:r>
          </a:p>
          <a:p>
            <a:pPr marL="457200" lvl="0" indent="-298450" algn="l" rtl="0">
              <a:spcBef>
                <a:spcPts val="0"/>
              </a:spcBef>
              <a:spcAft>
                <a:spcPts val="0"/>
              </a:spcAft>
              <a:buSzPts val="1100"/>
              <a:buChar char="-"/>
            </a:pPr>
            <a:r>
              <a:rPr lang="en-US" sz="1400" dirty="0"/>
              <a:t>Nevada teens are 17% more likely to use drugs than other teens in the country - our friends and loved ones are so vulnerable right now.</a:t>
            </a:r>
          </a:p>
          <a:p>
            <a:pPr marL="457200" lvl="0" indent="-298450" algn="l" rtl="0">
              <a:spcBef>
                <a:spcPts val="0"/>
              </a:spcBef>
              <a:spcAft>
                <a:spcPts val="0"/>
              </a:spcAft>
              <a:buSzPts val="1100"/>
              <a:buChar char="-"/>
            </a:pPr>
            <a:endParaRPr lang="en-US" sz="1400" dirty="0"/>
          </a:p>
          <a:p>
            <a:pPr marL="298450" lvl="0" indent="-139700" algn="l" rtl="0">
              <a:spcBef>
                <a:spcPts val="0"/>
              </a:spcBef>
              <a:spcAft>
                <a:spcPts val="0"/>
              </a:spcAft>
              <a:buNone/>
            </a:pPr>
            <a:r>
              <a:rPr lang="en-US" sz="1400" dirty="0"/>
              <a:t>Background on why the campaign was created:</a:t>
            </a:r>
          </a:p>
          <a:p>
            <a:pPr marL="457200" lvl="0" indent="-298450" algn="l" rtl="0">
              <a:spcBef>
                <a:spcPts val="0"/>
              </a:spcBef>
              <a:spcAft>
                <a:spcPts val="0"/>
              </a:spcAft>
              <a:buSzPts val="1100"/>
              <a:buChar char="-"/>
            </a:pPr>
            <a:r>
              <a:rPr lang="en-US" sz="1400" dirty="0"/>
              <a:t>When opioid funding became available, we wanted to do something with impact.</a:t>
            </a:r>
          </a:p>
          <a:p>
            <a:pPr marL="457200" lvl="0" indent="-298450" algn="l" rtl="0">
              <a:spcBef>
                <a:spcPts val="0"/>
              </a:spcBef>
              <a:spcAft>
                <a:spcPts val="0"/>
              </a:spcAft>
              <a:buSzPts val="1100"/>
              <a:buChar char="-"/>
            </a:pPr>
            <a:r>
              <a:rPr lang="en-US" sz="1400" dirty="0"/>
              <a:t>There were no campaigns speaking directly to youth, who are at risk. </a:t>
            </a:r>
          </a:p>
          <a:p>
            <a:pPr marL="158750" lvl="0" indent="0" algn="l" rtl="0">
              <a:spcBef>
                <a:spcPts val="0"/>
              </a:spcBef>
              <a:spcAft>
                <a:spcPts val="0"/>
              </a:spcAft>
              <a:buSzPts val="1100"/>
              <a:buNone/>
            </a:pPr>
            <a:endParaRPr lang="en-US" sz="1400" dirty="0"/>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 So, we worked with the City of Henderson to create Don’t Risk It All. We began by talking to the youth in our city to find out what they best responded to.</a:t>
            </a:r>
          </a:p>
          <a:p>
            <a:pPr marL="0" lvl="0" indent="0" algn="l" rtl="0">
              <a:spcBef>
                <a:spcPts val="0"/>
              </a:spcBef>
              <a:spcAft>
                <a:spcPts val="0"/>
              </a:spcAft>
              <a:buNone/>
            </a:pPr>
            <a:r>
              <a:rPr lang="en-US" sz="1400" dirty="0"/>
              <a:t> We created an original campaign that addressed the dangers of fentanyl, and then last year, we updated that campaign to focus more on why your life matters. You will see an example of both campaigns shortly.</a:t>
            </a:r>
          </a:p>
          <a:p>
            <a:pPr marL="0" indent="0"/>
            <a:endParaRPr dirty="0"/>
          </a:p>
        </p:txBody>
      </p:sp>
      <p:sp>
        <p:nvSpPr>
          <p:cNvPr id="99" name="Google Shape;99;p8: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dirty="0"/>
              <a:t>First, it is important that you know that Fentanyl is creating a crisis all over the country – and especially right here in our community.</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dirty="0"/>
              <a:t>Fentanyl is a synthetic drug, originally made to treat pain. But today, it is being laced – mainly by the Mexican drug cartels - into other drugs and being sold to people without them knowing what is in it. It is super easy and really inexpensive for them to make, so it is very profitable for them.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dirty="0"/>
              <a:t>In both 2022 and 2023, enough drugs laced with Fentanyl were seized by law enforcement to kill every American citizen. Think about that!</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dirty="0"/>
              <a:t>Fifty to 100-times more potent than morphine, Fentanyl-laced drugs have led to a 46 percent increase in deaths among people right here in Southern Nevada – in your own backyard.</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dirty="0"/>
              <a:t>Sadly, we are seeing more and more deaths among young people your age. And unlike most opiates, Fentanyl can be lethal with the first use. It only takes a two-milligram dose, </a:t>
            </a:r>
            <a:r>
              <a:rPr lang="en-US" b="1" i="1" dirty="0"/>
              <a:t>similar to 5-7 grains of salt</a:t>
            </a:r>
            <a:r>
              <a:rPr lang="en-US" dirty="0"/>
              <a:t> to cause death for an average size adult.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sz="1100" dirty="0"/>
              <a:t>It's not just "troubled kids" who are dying - the all-too-frequent news stories show athletes, straight A students, band and drama kids losing their lives.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And it's not just happening in far-off places – high school and middle schoolers right here in Southern Nevada are affected too.</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All of us were once your age – we get it.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You and your friends are likely to want to experiment – just like your parents did when they were young, and generations before them.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The problem is, the danger of this drug makes one choice potentially lethal.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 name="Google Shape;7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98450" lvl="0" indent="-139700" algn="l" rtl="0">
              <a:spcBef>
                <a:spcPts val="0"/>
              </a:spcBef>
              <a:spcAft>
                <a:spcPts val="0"/>
              </a:spcAft>
              <a:buNone/>
            </a:pPr>
            <a:r>
              <a:rPr lang="en-US" sz="1100" dirty="0"/>
              <a:t>Today Fentanyl is being added to almost every drug conceivable.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Street drugs like heroin and cocaine are being laced at an unimaginable rate.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Sitting here now, you might think “I’ll never take drugs, but this is a prescription pill – people take them all the time.” </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The DEA estimates that 6 out of every 10 pills are fake pills laced with a lethal dose of Fentanyl. Even everyday medicines like Tylenol and Ritalin and other common drugs are being found laced with Fentanyl.</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Fentanyl doesn’t change the texture, smell or taste of the pill or the powder. So, you won’t even know it’s in there until it’s too late.</a:t>
            </a: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Can you tell the difference? </a:t>
            </a:r>
          </a:p>
          <a:p>
            <a:pPr marL="298450" lvl="0" indent="-139700" algn="l" rtl="0">
              <a:spcBef>
                <a:spcPts val="0"/>
              </a:spcBef>
              <a:spcAft>
                <a:spcPts val="0"/>
              </a:spcAft>
              <a:buNone/>
            </a:pPr>
            <a:endParaRPr lang="en-US" sz="1100" dirty="0"/>
          </a:p>
          <a:p>
            <a:pPr marL="298450" lvl="0" indent="-139700" algn="l" rtl="0">
              <a:spcBef>
                <a:spcPts val="0"/>
              </a:spcBef>
              <a:spcAft>
                <a:spcPts val="0"/>
              </a:spcAft>
              <a:buNone/>
            </a:pPr>
            <a:r>
              <a:rPr lang="en-US" sz="1100" dirty="0"/>
              <a:t>It is also starting to pop up in other forms, like:</a:t>
            </a:r>
          </a:p>
          <a:p>
            <a:pPr rtl="0" fontAlgn="base"/>
            <a:r>
              <a:rPr lang="en-US" sz="1400" b="0" i="1" u="none" strike="noStrike" cap="none" dirty="0">
                <a:solidFill>
                  <a:srgbClr val="000000"/>
                </a:solidFill>
                <a:effectLst/>
                <a:latin typeface="Arial"/>
                <a:ea typeface="Arial"/>
                <a:cs typeface="Arial"/>
                <a:sym typeface="Arial"/>
              </a:rPr>
              <a:t>Liquid</a:t>
            </a:r>
            <a:r>
              <a:rPr lang="en-US" sz="1400" b="0" i="0" u="none" strike="noStrike" cap="none" dirty="0">
                <a:solidFill>
                  <a:srgbClr val="000000"/>
                </a:solidFill>
                <a:effectLst/>
                <a:latin typeface="Arial"/>
                <a:ea typeface="Arial"/>
                <a:cs typeface="Arial"/>
                <a:sym typeface="Arial"/>
              </a:rPr>
              <a:t> – mixed into drinks or vape juice </a:t>
            </a:r>
          </a:p>
          <a:p>
            <a:pPr rtl="0" fontAlgn="base"/>
            <a:r>
              <a:rPr lang="en-US" sz="1400" b="0" i="1" u="none" strike="noStrike" cap="none" dirty="0">
                <a:solidFill>
                  <a:srgbClr val="000000"/>
                </a:solidFill>
                <a:effectLst/>
                <a:latin typeface="Arial"/>
                <a:ea typeface="Arial"/>
                <a:cs typeface="Arial"/>
                <a:sym typeface="Arial"/>
              </a:rPr>
              <a:t>Candy</a:t>
            </a:r>
            <a:r>
              <a:rPr lang="en-US" sz="1400" b="0" i="0" u="none" strike="noStrike" cap="none" dirty="0">
                <a:solidFill>
                  <a:srgbClr val="000000"/>
                </a:solidFill>
                <a:effectLst/>
                <a:latin typeface="Arial"/>
                <a:ea typeface="Arial"/>
                <a:cs typeface="Arial"/>
                <a:sym typeface="Arial"/>
              </a:rPr>
              <a:t> – colorful and sweet-looking</a:t>
            </a:r>
          </a:p>
          <a:p>
            <a:pPr marL="298450" lvl="0" indent="-139700" algn="l" rtl="0">
              <a:spcBef>
                <a:spcPts val="0"/>
              </a:spcBef>
              <a:spcAft>
                <a:spcPts val="0"/>
              </a:spcAft>
              <a:buNone/>
            </a:pPr>
            <a:endParaRPr dirty="0"/>
          </a:p>
          <a:p>
            <a:pPr marL="298450" lvl="0" indent="-139700" algn="l" rtl="0">
              <a:spcBef>
                <a:spcPts val="0"/>
              </a:spcBef>
              <a:spcAft>
                <a:spcPts val="0"/>
              </a:spcAft>
              <a:buNone/>
            </a:pPr>
            <a:endParaRPr dirty="0"/>
          </a:p>
          <a:p>
            <a:pPr marL="298450" lvl="0" indent="-139700" algn="l" rtl="0">
              <a:spcBef>
                <a:spcPts val="0"/>
              </a:spcBef>
              <a:spcAft>
                <a:spcPts val="0"/>
              </a:spcAft>
              <a:buNone/>
            </a:pPr>
            <a:r>
              <a:rPr lang="en-US" sz="1100" dirty="0"/>
              <a:t>Scary, huh!</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11708" y="744574"/>
            <a:ext cx="8520601" cy="20526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5200"/>
              <a:buFont typeface="Arial"/>
              <a:buNone/>
              <a:defRPr sz="5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 name="Google Shape;11;p2"/>
          <p:cNvSpPr txBox="1">
            <a:spLocks noGrp="1"/>
          </p:cNvSpPr>
          <p:nvPr>
            <p:ph type="body" idx="1"/>
          </p:nvPr>
        </p:nvSpPr>
        <p:spPr>
          <a:xfrm>
            <a:off x="311699" y="2834125"/>
            <a:ext cx="8520602" cy="7926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800"/>
              <a:buFont typeface="Arial"/>
              <a:buNone/>
              <a:defRPr sz="2800"/>
            </a:lvl1pPr>
            <a:lvl2pPr marL="914400" lvl="1" indent="-228600" algn="ctr">
              <a:lnSpc>
                <a:spcPct val="100000"/>
              </a:lnSpc>
              <a:spcBef>
                <a:spcPts val="0"/>
              </a:spcBef>
              <a:spcAft>
                <a:spcPts val="0"/>
              </a:spcAft>
              <a:buClr>
                <a:srgbClr val="585858"/>
              </a:buClr>
              <a:buSzPts val="2800"/>
              <a:buFont typeface="Arial"/>
              <a:buNone/>
              <a:defRPr sz="2800"/>
            </a:lvl2pPr>
            <a:lvl3pPr marL="1371600" lvl="2" indent="-228600" algn="ctr">
              <a:lnSpc>
                <a:spcPct val="100000"/>
              </a:lnSpc>
              <a:spcBef>
                <a:spcPts val="0"/>
              </a:spcBef>
              <a:spcAft>
                <a:spcPts val="0"/>
              </a:spcAft>
              <a:buClr>
                <a:srgbClr val="585858"/>
              </a:buClr>
              <a:buSzPts val="2800"/>
              <a:buFont typeface="Arial"/>
              <a:buNone/>
              <a:defRPr sz="2800"/>
            </a:lvl3pPr>
            <a:lvl4pPr marL="1828800" lvl="3" indent="-228600" algn="ctr">
              <a:lnSpc>
                <a:spcPct val="100000"/>
              </a:lnSpc>
              <a:spcBef>
                <a:spcPts val="0"/>
              </a:spcBef>
              <a:spcAft>
                <a:spcPts val="0"/>
              </a:spcAft>
              <a:buClr>
                <a:srgbClr val="585858"/>
              </a:buClr>
              <a:buSzPts val="2800"/>
              <a:buFont typeface="Arial"/>
              <a:buNone/>
              <a:defRPr sz="2800"/>
            </a:lvl4pPr>
            <a:lvl5pPr marL="2286000" lvl="4" indent="-228600" algn="ctr">
              <a:lnSpc>
                <a:spcPct val="100000"/>
              </a:lnSpc>
              <a:spcBef>
                <a:spcPts val="0"/>
              </a:spcBef>
              <a:spcAft>
                <a:spcPts val="0"/>
              </a:spcAft>
              <a:buClr>
                <a:srgbClr val="585858"/>
              </a:buClr>
              <a:buSzPts val="2800"/>
              <a:buFont typeface="Arial"/>
              <a:buNone/>
              <a:defRPr sz="28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2" name="Google Shape;12;p2"/>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8" name="Google Shape;18;p4"/>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19" name="Google Shape;19;p4"/>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 name="Google Shape;22;p5"/>
          <p:cNvSpPr txBox="1">
            <a:spLocks noGrp="1"/>
          </p:cNvSpPr>
          <p:nvPr>
            <p:ph type="body" idx="1"/>
          </p:nvPr>
        </p:nvSpPr>
        <p:spPr>
          <a:xfrm>
            <a:off x="311699" y="1152475"/>
            <a:ext cx="3999902"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ts val="0"/>
              </a:spcBef>
              <a:spcAft>
                <a:spcPts val="0"/>
              </a:spcAft>
              <a:buSzPts val="1400"/>
              <a:buChar char="●"/>
              <a:defRPr sz="1400"/>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0"/>
              </a:spcBef>
              <a:spcAft>
                <a:spcPts val="0"/>
              </a:spcAft>
              <a:buSzPts val="1400"/>
              <a:buChar char="■"/>
              <a:defRPr sz="1400"/>
            </a:lvl3pPr>
            <a:lvl4pPr marL="1828800" lvl="3" indent="-317500" algn="l">
              <a:lnSpc>
                <a:spcPct val="115000"/>
              </a:lnSpc>
              <a:spcBef>
                <a:spcPts val="0"/>
              </a:spcBef>
              <a:spcAft>
                <a:spcPts val="0"/>
              </a:spcAft>
              <a:buSzPts val="1400"/>
              <a:buChar char="●"/>
              <a:defRPr sz="1400"/>
            </a:lvl4pPr>
            <a:lvl5pPr marL="2286000" lvl="4" indent="-317500" algn="l">
              <a:lnSpc>
                <a:spcPct val="115000"/>
              </a:lnSpc>
              <a:spcBef>
                <a:spcPts val="0"/>
              </a:spcBef>
              <a:spcAft>
                <a:spcPts val="0"/>
              </a:spcAft>
              <a:buSzPts val="1400"/>
              <a:buChar char="○"/>
              <a:defRPr sz="14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3" name="Google Shape;23;p5"/>
          <p:cNvSpPr txBox="1">
            <a:spLocks noGrp="1"/>
          </p:cNvSpPr>
          <p:nvPr>
            <p:ph type="body" idx="2"/>
          </p:nvPr>
        </p:nvSpPr>
        <p:spPr>
          <a:xfrm>
            <a:off x="4832399" y="1152475"/>
            <a:ext cx="39999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24" name="Google Shape;24;p5"/>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 name="Google Shape;27;p6"/>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699" y="555600"/>
            <a:ext cx="2808001"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ts val="0"/>
              </a:spcBef>
              <a:spcAft>
                <a:spcPts val="0"/>
              </a:spcAft>
              <a:buClr>
                <a:srgbClr val="000000"/>
              </a:buClr>
              <a:buSzPts val="2400"/>
              <a:buFont typeface="Arial"/>
              <a:buNone/>
              <a:defRPr sz="24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 name="Google Shape;30;p7"/>
          <p:cNvSpPr txBox="1">
            <a:spLocks noGrp="1"/>
          </p:cNvSpPr>
          <p:nvPr>
            <p:ph type="body" idx="1"/>
          </p:nvPr>
        </p:nvSpPr>
        <p:spPr>
          <a:xfrm>
            <a:off x="311699" y="1389599"/>
            <a:ext cx="2808001" cy="3179401"/>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1" name="Google Shape;31;p7"/>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49"/>
            <a:ext cx="6367801" cy="4090801"/>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4800"/>
              <a:buFont typeface="Arial"/>
              <a:buNone/>
              <a:defRPr sz="48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4" name="Google Shape;34;p8"/>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1"/>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4200"/>
              <a:buFont typeface="Arial"/>
              <a:buNone/>
              <a:defRPr sz="42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8" name="Google Shape;38;p9"/>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ts val="0"/>
              </a:spcBef>
              <a:spcAft>
                <a:spcPts val="0"/>
              </a:spcAft>
              <a:buClr>
                <a:srgbClr val="585858"/>
              </a:buClr>
              <a:buSzPts val="2100"/>
              <a:buFont typeface="Arial"/>
              <a:buNone/>
              <a:defRPr sz="2100"/>
            </a:lvl1pPr>
            <a:lvl2pPr marL="914400" lvl="1" indent="-228600" algn="ctr">
              <a:lnSpc>
                <a:spcPct val="100000"/>
              </a:lnSpc>
              <a:spcBef>
                <a:spcPts val="0"/>
              </a:spcBef>
              <a:spcAft>
                <a:spcPts val="0"/>
              </a:spcAft>
              <a:buClr>
                <a:srgbClr val="585858"/>
              </a:buClr>
              <a:buSzPts val="2100"/>
              <a:buFont typeface="Arial"/>
              <a:buNone/>
              <a:defRPr sz="2100"/>
            </a:lvl2pPr>
            <a:lvl3pPr marL="1371600" lvl="2" indent="-228600" algn="ctr">
              <a:lnSpc>
                <a:spcPct val="100000"/>
              </a:lnSpc>
              <a:spcBef>
                <a:spcPts val="0"/>
              </a:spcBef>
              <a:spcAft>
                <a:spcPts val="0"/>
              </a:spcAft>
              <a:buClr>
                <a:srgbClr val="585858"/>
              </a:buClr>
              <a:buSzPts val="2100"/>
              <a:buFont typeface="Arial"/>
              <a:buNone/>
              <a:defRPr sz="2100"/>
            </a:lvl3pPr>
            <a:lvl4pPr marL="1828800" lvl="3" indent="-228600" algn="ctr">
              <a:lnSpc>
                <a:spcPct val="100000"/>
              </a:lnSpc>
              <a:spcBef>
                <a:spcPts val="0"/>
              </a:spcBef>
              <a:spcAft>
                <a:spcPts val="0"/>
              </a:spcAft>
              <a:buClr>
                <a:srgbClr val="585858"/>
              </a:buClr>
              <a:buSzPts val="2100"/>
              <a:buFont typeface="Arial"/>
              <a:buNone/>
              <a:defRPr sz="2100"/>
            </a:lvl4pPr>
            <a:lvl5pPr marL="2286000" lvl="4" indent="-228600" algn="ctr">
              <a:lnSpc>
                <a:spcPct val="100000"/>
              </a:lnSpc>
              <a:spcBef>
                <a:spcPts val="0"/>
              </a:spcBef>
              <a:spcAft>
                <a:spcPts val="0"/>
              </a:spcAft>
              <a:buClr>
                <a:srgbClr val="585858"/>
              </a:buClr>
              <a:buSzPts val="2100"/>
              <a:buFont typeface="Arial"/>
              <a:buNone/>
              <a:defRPr sz="2100"/>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39" name="Google Shape;39;p9"/>
          <p:cNvSpPr txBox="1">
            <a:spLocks noGrp="1"/>
          </p:cNvSpPr>
          <p:nvPr>
            <p:ph type="body" idx="2"/>
          </p:nvPr>
        </p:nvSpPr>
        <p:spPr>
          <a:xfrm>
            <a:off x="4939500" y="724074"/>
            <a:ext cx="3837000" cy="3695102"/>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ts val="0"/>
              </a:spcBef>
              <a:spcAft>
                <a:spcPts val="0"/>
              </a:spcAft>
              <a:buSzPts val="1800"/>
              <a:buChar char="●"/>
              <a:defRPr/>
            </a:lvl1pPr>
            <a:lvl2pPr marL="914400" lvl="1" indent="-342900" algn="l">
              <a:lnSpc>
                <a:spcPct val="115000"/>
              </a:lnSpc>
              <a:spcBef>
                <a:spcPts val="0"/>
              </a:spcBef>
              <a:spcAft>
                <a:spcPts val="0"/>
              </a:spcAft>
              <a:buSzPts val="1800"/>
              <a:buChar char="○"/>
              <a:defRPr/>
            </a:lvl2pPr>
            <a:lvl3pPr marL="1371600" lvl="2" indent="-342900" algn="l">
              <a:lnSpc>
                <a:spcPct val="115000"/>
              </a:lnSpc>
              <a:spcBef>
                <a:spcPts val="0"/>
              </a:spcBef>
              <a:spcAft>
                <a:spcPts val="0"/>
              </a:spcAft>
              <a:buSzPts val="1800"/>
              <a:buChar char="■"/>
              <a:defRPr/>
            </a:lvl3pPr>
            <a:lvl4pPr marL="1828800" lvl="3" indent="-342900" algn="l">
              <a:lnSpc>
                <a:spcPct val="115000"/>
              </a:lnSpc>
              <a:spcBef>
                <a:spcPts val="0"/>
              </a:spcBef>
              <a:spcAft>
                <a:spcPts val="0"/>
              </a:spcAft>
              <a:buSzPts val="1800"/>
              <a:buChar char="●"/>
              <a:defRPr/>
            </a:lvl4pPr>
            <a:lvl5pPr marL="2286000" lvl="4" indent="-342900" algn="l">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0" name="Google Shape;40;p9"/>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699" y="4230575"/>
            <a:ext cx="5998802" cy="605101"/>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ts val="0"/>
              </a:spcBef>
              <a:spcAft>
                <a:spcPts val="0"/>
              </a:spcAft>
              <a:buClr>
                <a:srgbClr val="585858"/>
              </a:buClr>
              <a:buSzPts val="1800"/>
              <a:buNone/>
              <a:defRPr/>
            </a:lvl1pPr>
          </a:lstStyle>
          <a:p>
            <a:endParaRPr/>
          </a:p>
        </p:txBody>
      </p:sp>
      <p:sp>
        <p:nvSpPr>
          <p:cNvPr id="43" name="Google Shape;43;p10"/>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699" y="1106125"/>
            <a:ext cx="8520602"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ts val="0"/>
              </a:spcBef>
              <a:spcAft>
                <a:spcPts val="0"/>
              </a:spcAft>
              <a:buClr>
                <a:srgbClr val="000000"/>
              </a:buClr>
              <a:buSzPts val="12000"/>
              <a:buFont typeface="Arial"/>
              <a:buNone/>
              <a:defRPr sz="12000"/>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r>
              <a:t>xx%</a:t>
            </a:r>
          </a:p>
        </p:txBody>
      </p:sp>
      <p:sp>
        <p:nvSpPr>
          <p:cNvPr id="46" name="Google Shape;46;p11"/>
          <p:cNvSpPr txBox="1">
            <a:spLocks noGrp="1"/>
          </p:cNvSpPr>
          <p:nvPr>
            <p:ph type="body" idx="1"/>
          </p:nvPr>
        </p:nvSpPr>
        <p:spPr>
          <a:xfrm>
            <a:off x="311699" y="3152225"/>
            <a:ext cx="8520602"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ts val="0"/>
              </a:spcBef>
              <a:spcAft>
                <a:spcPts val="0"/>
              </a:spcAft>
              <a:buSzPts val="1800"/>
              <a:buChar char="●"/>
              <a:defRPr/>
            </a:lvl1pPr>
            <a:lvl2pPr marL="914400" lvl="1" indent="-342900" algn="ctr">
              <a:lnSpc>
                <a:spcPct val="115000"/>
              </a:lnSpc>
              <a:spcBef>
                <a:spcPts val="0"/>
              </a:spcBef>
              <a:spcAft>
                <a:spcPts val="0"/>
              </a:spcAft>
              <a:buSzPts val="1800"/>
              <a:buChar char="○"/>
              <a:defRPr/>
            </a:lvl2pPr>
            <a:lvl3pPr marL="1371600" lvl="2" indent="-342900" algn="ctr">
              <a:lnSpc>
                <a:spcPct val="115000"/>
              </a:lnSpc>
              <a:spcBef>
                <a:spcPts val="0"/>
              </a:spcBef>
              <a:spcAft>
                <a:spcPts val="0"/>
              </a:spcAft>
              <a:buSzPts val="1800"/>
              <a:buChar char="■"/>
              <a:defRPr/>
            </a:lvl3pPr>
            <a:lvl4pPr marL="1828800" lvl="3" indent="-342900" algn="ctr">
              <a:lnSpc>
                <a:spcPct val="115000"/>
              </a:lnSpc>
              <a:spcBef>
                <a:spcPts val="0"/>
              </a:spcBef>
              <a:spcAft>
                <a:spcPts val="0"/>
              </a:spcAft>
              <a:buSzPts val="1800"/>
              <a:buChar char="●"/>
              <a:defRPr/>
            </a:lvl4pPr>
            <a:lvl5pPr marL="2286000" lvl="4" indent="-342900" algn="ctr">
              <a:lnSpc>
                <a:spcPct val="115000"/>
              </a:lnSpc>
              <a:spcBef>
                <a:spcPts val="0"/>
              </a:spcBef>
              <a:spcAft>
                <a:spcPts val="0"/>
              </a:spcAft>
              <a:buSzPts val="1800"/>
              <a:buChar char="○"/>
              <a:defRPr/>
            </a:lvl5pPr>
            <a:lvl6pPr marL="2743200" lvl="5" indent="-342900" algn="l">
              <a:lnSpc>
                <a:spcPct val="115000"/>
              </a:lnSpc>
              <a:spcBef>
                <a:spcPts val="0"/>
              </a:spcBef>
              <a:spcAft>
                <a:spcPts val="0"/>
              </a:spcAft>
              <a:buSzPts val="1800"/>
              <a:buChar char="■"/>
              <a:defRPr/>
            </a:lvl6pPr>
            <a:lvl7pPr marL="3200400" lvl="6" indent="-342900" algn="l">
              <a:lnSpc>
                <a:spcPct val="115000"/>
              </a:lnSpc>
              <a:spcBef>
                <a:spcPts val="0"/>
              </a:spcBef>
              <a:spcAft>
                <a:spcPts val="0"/>
              </a:spcAft>
              <a:buSzPts val="1800"/>
              <a:buChar char="●"/>
              <a:defRPr/>
            </a:lvl7pPr>
            <a:lvl8pPr marL="3657600" lvl="7" indent="-342900" algn="l">
              <a:lnSpc>
                <a:spcPct val="115000"/>
              </a:lnSpc>
              <a:spcBef>
                <a:spcPts val="0"/>
              </a:spcBef>
              <a:spcAft>
                <a:spcPts val="0"/>
              </a:spcAft>
              <a:buSzPts val="1800"/>
              <a:buChar char="○"/>
              <a:defRPr/>
            </a:lvl8pPr>
            <a:lvl9pPr marL="4114800" lvl="8" indent="-342900" algn="l">
              <a:lnSpc>
                <a:spcPct val="115000"/>
              </a:lnSpc>
              <a:spcBef>
                <a:spcPts val="0"/>
              </a:spcBef>
              <a:spcAft>
                <a:spcPts val="0"/>
              </a:spcAft>
              <a:buSzPts val="1800"/>
              <a:buChar char="■"/>
              <a:defRPr/>
            </a:lvl9pPr>
          </a:lstStyle>
          <a:p>
            <a:endParaRPr/>
          </a:p>
        </p:txBody>
      </p:sp>
      <p:sp>
        <p:nvSpPr>
          <p:cNvPr id="47" name="Google Shape;47;p11"/>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ts val="0"/>
              </a:spcBef>
              <a:spcAft>
                <a:spcPts val="0"/>
              </a:spcAft>
              <a:buClr>
                <a:srgbClr val="585858"/>
              </a:buClr>
              <a:buSzPts val="1000"/>
              <a:buFont typeface="Arial"/>
              <a:buNone/>
              <a:defRPr sz="1000">
                <a:solidFill>
                  <a:srgbClr val="585858"/>
                </a:solidFill>
              </a:defRPr>
            </a:lvl1pPr>
            <a:lvl2pPr marL="0" lvl="1" indent="0" algn="r">
              <a:lnSpc>
                <a:spcPct val="100000"/>
              </a:lnSpc>
              <a:spcBef>
                <a:spcPts val="0"/>
              </a:spcBef>
              <a:spcAft>
                <a:spcPts val="0"/>
              </a:spcAft>
              <a:buClr>
                <a:srgbClr val="585858"/>
              </a:buClr>
              <a:buSzPts val="1000"/>
              <a:buFont typeface="Arial"/>
              <a:buNone/>
              <a:defRPr sz="1000">
                <a:solidFill>
                  <a:srgbClr val="585858"/>
                </a:solidFill>
              </a:defRPr>
            </a:lvl2pPr>
            <a:lvl3pPr marL="0" lvl="2" indent="0" algn="r">
              <a:lnSpc>
                <a:spcPct val="100000"/>
              </a:lnSpc>
              <a:spcBef>
                <a:spcPts val="0"/>
              </a:spcBef>
              <a:spcAft>
                <a:spcPts val="0"/>
              </a:spcAft>
              <a:buClr>
                <a:srgbClr val="585858"/>
              </a:buClr>
              <a:buSzPts val="1000"/>
              <a:buFont typeface="Arial"/>
              <a:buNone/>
              <a:defRPr sz="1000">
                <a:solidFill>
                  <a:srgbClr val="585858"/>
                </a:solidFill>
              </a:defRPr>
            </a:lvl3pPr>
            <a:lvl4pPr marL="0" lvl="3" indent="0" algn="r">
              <a:lnSpc>
                <a:spcPct val="100000"/>
              </a:lnSpc>
              <a:spcBef>
                <a:spcPts val="0"/>
              </a:spcBef>
              <a:spcAft>
                <a:spcPts val="0"/>
              </a:spcAft>
              <a:buClr>
                <a:srgbClr val="585858"/>
              </a:buClr>
              <a:buSzPts val="1000"/>
              <a:buFont typeface="Arial"/>
              <a:buNone/>
              <a:defRPr sz="1000">
                <a:solidFill>
                  <a:srgbClr val="585858"/>
                </a:solidFill>
              </a:defRPr>
            </a:lvl4pPr>
            <a:lvl5pPr marL="0" lvl="4" indent="0" algn="r">
              <a:lnSpc>
                <a:spcPct val="100000"/>
              </a:lnSpc>
              <a:spcBef>
                <a:spcPts val="0"/>
              </a:spcBef>
              <a:spcAft>
                <a:spcPts val="0"/>
              </a:spcAft>
              <a:buClr>
                <a:srgbClr val="585858"/>
              </a:buClr>
              <a:buSzPts val="1000"/>
              <a:buFont typeface="Arial"/>
              <a:buNone/>
              <a:defRPr sz="1000">
                <a:solidFill>
                  <a:srgbClr val="585858"/>
                </a:solidFill>
              </a:defRPr>
            </a:lvl5pPr>
            <a:lvl6pPr marL="0" lvl="5" indent="0" algn="r">
              <a:lnSpc>
                <a:spcPct val="100000"/>
              </a:lnSpc>
              <a:spcBef>
                <a:spcPts val="0"/>
              </a:spcBef>
              <a:spcAft>
                <a:spcPts val="0"/>
              </a:spcAft>
              <a:buClr>
                <a:srgbClr val="585858"/>
              </a:buClr>
              <a:buSzPts val="1000"/>
              <a:buFont typeface="Arial"/>
              <a:buNone/>
              <a:defRPr sz="1000">
                <a:solidFill>
                  <a:srgbClr val="585858"/>
                </a:solidFill>
              </a:defRPr>
            </a:lvl6pPr>
            <a:lvl7pPr marL="0" lvl="6" indent="0" algn="r">
              <a:lnSpc>
                <a:spcPct val="100000"/>
              </a:lnSpc>
              <a:spcBef>
                <a:spcPts val="0"/>
              </a:spcBef>
              <a:spcAft>
                <a:spcPts val="0"/>
              </a:spcAft>
              <a:buClr>
                <a:srgbClr val="585858"/>
              </a:buClr>
              <a:buSzPts val="1000"/>
              <a:buFont typeface="Arial"/>
              <a:buNone/>
              <a:defRPr sz="1000">
                <a:solidFill>
                  <a:srgbClr val="585858"/>
                </a:solidFill>
              </a:defRPr>
            </a:lvl7pPr>
            <a:lvl8pPr marL="0" lvl="7" indent="0" algn="r">
              <a:lnSpc>
                <a:spcPct val="100000"/>
              </a:lnSpc>
              <a:spcBef>
                <a:spcPts val="0"/>
              </a:spcBef>
              <a:spcAft>
                <a:spcPts val="0"/>
              </a:spcAft>
              <a:buClr>
                <a:srgbClr val="585858"/>
              </a:buClr>
              <a:buSzPts val="1000"/>
              <a:buFont typeface="Arial"/>
              <a:buNone/>
              <a:defRPr sz="1000">
                <a:solidFill>
                  <a:srgbClr val="585858"/>
                </a:solidFill>
              </a:defRPr>
            </a:lvl8pPr>
            <a:lvl9pPr marL="0" lvl="8" indent="0" algn="r">
              <a:lnSpc>
                <a:spcPct val="100000"/>
              </a:lnSpc>
              <a:spcBef>
                <a:spcPts val="0"/>
              </a:spcBef>
              <a:spcAft>
                <a:spcPts val="0"/>
              </a:spcAft>
              <a:buClr>
                <a:srgbClr val="585858"/>
              </a:buClr>
              <a:buSzPts val="1000"/>
              <a:buFont typeface="Arial"/>
              <a:buNone/>
              <a:defRPr sz="1000">
                <a:solidFill>
                  <a:srgbClr val="5858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marR="0" lvl="0"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684345" y="4700819"/>
            <a:ext cx="336814" cy="318396"/>
          </a:xfrm>
          <a:prstGeom prst="rect">
            <a:avLst/>
          </a:prstGeom>
          <a:noFill/>
          <a:ln>
            <a:noFill/>
          </a:ln>
        </p:spPr>
        <p:txBody>
          <a:bodyPr spcFirstLastPara="1" wrap="square" lIns="91400" tIns="91400" rIns="91400" bIns="91400" anchor="ctr" anchorCtr="0">
            <a:normAutofit/>
          </a:bodyPr>
          <a:lstStyle>
            <a:lvl1pPr marL="0" marR="0" lvl="0"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ts val="0"/>
              </a:spcBef>
              <a:spcAft>
                <a:spcPts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dropbox.com/scl/fi/0iyzt6nbkivdp4b9kwgyp/Milestones-TV-PSA-V2-20-Seconds.mp4?rlkey=wj79zj3kac1mumiotu8py1buu&amp;e=1&amp;st=9r8z33jk&amp;dl=0"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dropbox.com/scl/fi/lfxw88jqharcmjlm5ni42/I-Really-Miss-Him-30-Seconds.mp4?rlkey=otm3vl885jbz68c2ct7pb0hj7&amp;e=1&amp;st=x6oj1fis&amp;dl=0"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hyperlink" Target="https://www.dontriskitall.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8D87-7DB3-A144-CE07-62B0352FD44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89294B6-85AF-A9C2-6EAB-AEF7C4D3F0A6}"/>
              </a:ext>
            </a:extLst>
          </p:cNvPr>
          <p:cNvSpPr>
            <a:spLocks noGrp="1"/>
          </p:cNvSpPr>
          <p:nvPr>
            <p:ph type="body" idx="1"/>
          </p:nvPr>
        </p:nvSpPr>
        <p:spPr/>
        <p:txBody>
          <a:bodyPr/>
          <a:lstStyle/>
          <a:p>
            <a:endParaRPr lang="en-US"/>
          </a:p>
        </p:txBody>
      </p:sp>
      <p:pic>
        <p:nvPicPr>
          <p:cNvPr id="4" name="Picture 3" descr="A group of people in graduation gowns&#10;&#10;AI-generated content may be incorrect.">
            <a:extLst>
              <a:ext uri="{FF2B5EF4-FFF2-40B4-BE49-F238E27FC236}">
                <a16:creationId xmlns:a16="http://schemas.microsoft.com/office/drawing/2014/main" id="{7AA1472A-4A37-BACD-3B41-171B6A872FD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0231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0" descr="A white board with red paint on i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02" name="Google Shape;102;p20"/>
          <p:cNvSpPr txBox="1"/>
          <p:nvPr/>
        </p:nvSpPr>
        <p:spPr>
          <a:xfrm>
            <a:off x="489799" y="365725"/>
            <a:ext cx="8226602" cy="64625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dirty="0">
                <a:latin typeface="Roboto Black"/>
                <a:ea typeface="Roboto Black"/>
                <a:sym typeface="Roboto Black"/>
              </a:rPr>
              <a:t>How this effort started?</a:t>
            </a:r>
            <a:endParaRPr dirty="0"/>
          </a:p>
        </p:txBody>
      </p:sp>
      <p:sp>
        <p:nvSpPr>
          <p:cNvPr id="103" name="Google Shape;103;p20"/>
          <p:cNvSpPr txBox="1"/>
          <p:nvPr/>
        </p:nvSpPr>
        <p:spPr>
          <a:xfrm>
            <a:off x="729787" y="1827067"/>
            <a:ext cx="7873192" cy="2893059"/>
          </a:xfrm>
          <a:prstGeom prst="rect">
            <a:avLst/>
          </a:prstGeom>
          <a:noFill/>
          <a:ln>
            <a:noFill/>
          </a:ln>
        </p:spPr>
        <p:txBody>
          <a:bodyPr spcFirstLastPara="1" wrap="square" lIns="45700" tIns="45700" rIns="45700" bIns="45700" anchor="t" anchorCtr="0">
            <a:spAutoFit/>
          </a:bodyPr>
          <a:lstStyle/>
          <a:p>
            <a:pPr>
              <a:buClr>
                <a:srgbClr val="242424"/>
              </a:buClr>
              <a:buSzPts val="1200"/>
            </a:pPr>
            <a:r>
              <a:rPr lang="en-US" dirty="0"/>
              <a:t>The addition of fentanyl to the illicit drug market has created a public health crisis, and more young people are losing their lives from just one mistake. </a:t>
            </a:r>
            <a:r>
              <a:rPr lang="en-US" b="1" i="1" dirty="0"/>
              <a:t>Nevada teens are 17% more likely to use drugs</a:t>
            </a:r>
            <a:r>
              <a:rPr lang="en-US" dirty="0"/>
              <a:t> than other teens in the country, which means your friends and family are at risk.</a:t>
            </a:r>
          </a:p>
          <a:p>
            <a:pPr>
              <a:buClr>
                <a:srgbClr val="242424"/>
              </a:buClr>
              <a:buSzPts val="1200"/>
            </a:pPr>
            <a:endParaRPr lang="en-US" dirty="0"/>
          </a:p>
          <a:p>
            <a:pPr>
              <a:buClr>
                <a:srgbClr val="242424"/>
              </a:buClr>
              <a:buSzPts val="1200"/>
            </a:pPr>
            <a:r>
              <a:rPr lang="en-US" dirty="0"/>
              <a:t>Of the deaths involving opioids, just 35% of decedents had documented opioid use history – which means </a:t>
            </a:r>
            <a:r>
              <a:rPr lang="en-US" b="1" i="1" dirty="0"/>
              <a:t>the majority of youth who died were experimenting just one time,</a:t>
            </a:r>
            <a:r>
              <a:rPr lang="en-US" dirty="0"/>
              <a:t> or friends and families did not know of their drug use.</a:t>
            </a:r>
          </a:p>
          <a:p>
            <a:pPr marL="0" marR="0" lvl="0" indent="0" algn="l" rtl="0">
              <a:lnSpc>
                <a:spcPct val="100000"/>
              </a:lnSpc>
              <a:spcBef>
                <a:spcPts val="0"/>
              </a:spcBef>
              <a:spcAft>
                <a:spcPts val="0"/>
              </a:spcAft>
              <a:buClr>
                <a:srgbClr val="242424"/>
              </a:buClr>
              <a:buSzPts val="1200"/>
              <a:buFont typeface="Arial"/>
              <a:buNone/>
            </a:pPr>
            <a:endParaRPr lang="en-US" dirty="0"/>
          </a:p>
          <a:p>
            <a:pPr marL="0" marR="0" lvl="0" indent="0" algn="l" rtl="0">
              <a:lnSpc>
                <a:spcPct val="100000"/>
              </a:lnSpc>
              <a:spcBef>
                <a:spcPts val="0"/>
              </a:spcBef>
              <a:spcAft>
                <a:spcPts val="0"/>
              </a:spcAft>
              <a:buClr>
                <a:srgbClr val="242424"/>
              </a:buClr>
              <a:buSzPts val="1200"/>
              <a:buFont typeface="Arial"/>
              <a:buNone/>
            </a:pPr>
            <a:r>
              <a:rPr lang="en-US" dirty="0"/>
              <a:t>While there are campaigns warning about fentanyl, we did not find any efforts directly speaking to youth. The City of Henderson received opioid settlement funding, and we worked with them to create a campaign that targets teens and warns them about the dangers of fentanyl.</a:t>
            </a:r>
          </a:p>
          <a:p>
            <a:pPr marL="0" marR="0" lvl="0" indent="0" algn="l" rtl="0">
              <a:lnSpc>
                <a:spcPct val="100000"/>
              </a:lnSpc>
              <a:spcBef>
                <a:spcPts val="0"/>
              </a:spcBef>
              <a:spcAft>
                <a:spcPts val="0"/>
              </a:spcAft>
              <a:buClr>
                <a:srgbClr val="242424"/>
              </a:buClr>
              <a:buSzPts val="1200"/>
              <a:buFont typeface="Arial"/>
              <a:buNone/>
            </a:pPr>
            <a:endParaRPr lang="en-US" dirty="0"/>
          </a:p>
          <a:p>
            <a:pPr marL="0" marR="0" lvl="0" indent="0" algn="l" rtl="0">
              <a:lnSpc>
                <a:spcPct val="100000"/>
              </a:lnSpc>
              <a:spcBef>
                <a:spcPts val="0"/>
              </a:spcBef>
              <a:spcAft>
                <a:spcPts val="0"/>
              </a:spcAft>
              <a:buClr>
                <a:srgbClr val="242424"/>
              </a:buClr>
              <a:buSzPts val="1200"/>
              <a:buFont typeface="Arial"/>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descr="Red smoke in the sky&#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0" name="Google Shape;60;p14"/>
          <p:cNvSpPr txBox="1"/>
          <p:nvPr/>
        </p:nvSpPr>
        <p:spPr>
          <a:xfrm>
            <a:off x="489799" y="298803"/>
            <a:ext cx="8226602" cy="1165831"/>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FFFF"/>
              </a:buClr>
              <a:buSzPts val="3000"/>
              <a:buFont typeface="Roboto Black"/>
              <a:buNone/>
            </a:pPr>
            <a:r>
              <a:rPr lang="en-US" sz="3000" b="0" i="0" u="none" strike="noStrike" cap="none">
                <a:solidFill>
                  <a:srgbClr val="FFFFFF"/>
                </a:solidFill>
                <a:latin typeface="Roboto Black"/>
                <a:ea typeface="Roboto Black"/>
                <a:cs typeface="Roboto Black"/>
                <a:sym typeface="Roboto Black"/>
              </a:rPr>
              <a:t>What is Fentanyl?</a:t>
            </a:r>
            <a:endParaRPr/>
          </a:p>
        </p:txBody>
      </p:sp>
      <p:pic>
        <p:nvPicPr>
          <p:cNvPr id="61" name="Google Shape;61;p14" descr="Google Shape;81;p16"/>
          <p:cNvPicPr preferRelativeResize="0"/>
          <p:nvPr/>
        </p:nvPicPr>
        <p:blipFill rotWithShape="1">
          <a:blip r:embed="rId4">
            <a:alphaModFix/>
          </a:blip>
          <a:srcRect/>
          <a:stretch/>
        </p:blipFill>
        <p:spPr>
          <a:xfrm>
            <a:off x="4881324" y="1119511"/>
            <a:ext cx="3872651" cy="2904478"/>
          </a:xfrm>
          <a:prstGeom prst="rect">
            <a:avLst/>
          </a:prstGeom>
          <a:noFill/>
          <a:ln>
            <a:noFill/>
          </a:ln>
        </p:spPr>
      </p:pic>
      <p:pic>
        <p:nvPicPr>
          <p:cNvPr id="62" name="Google Shape;62;p14" descr="Google Shape;82;p16"/>
          <p:cNvPicPr preferRelativeResize="0"/>
          <p:nvPr/>
        </p:nvPicPr>
        <p:blipFill rotWithShape="1">
          <a:blip r:embed="rId5">
            <a:alphaModFix/>
          </a:blip>
          <a:srcRect b="15460"/>
          <a:stretch/>
        </p:blipFill>
        <p:spPr>
          <a:xfrm>
            <a:off x="243724" y="2141812"/>
            <a:ext cx="4269125" cy="24053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descr="A screenshot of a computer&#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8" name="Google Shape;68;p15"/>
          <p:cNvSpPr txBox="1"/>
          <p:nvPr/>
        </p:nvSpPr>
        <p:spPr>
          <a:xfrm>
            <a:off x="489799" y="365725"/>
            <a:ext cx="8226602" cy="6400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u="none" strike="noStrike" cap="none">
                <a:solidFill>
                  <a:srgbClr val="000000"/>
                </a:solidFill>
                <a:latin typeface="Roboto Black"/>
                <a:ea typeface="Roboto Black"/>
                <a:cs typeface="Roboto Black"/>
                <a:sym typeface="Roboto Black"/>
              </a:rPr>
              <a:t>Local Headlines</a:t>
            </a:r>
            <a:endParaRPr/>
          </a:p>
        </p:txBody>
      </p:sp>
      <p:pic>
        <p:nvPicPr>
          <p:cNvPr id="69" name="Google Shape;69;p15" descr="A red and black text&#10;&#10;Description automatically generated"/>
          <p:cNvPicPr preferRelativeResize="0"/>
          <p:nvPr/>
        </p:nvPicPr>
        <p:blipFill rotWithShape="1">
          <a:blip r:embed="rId4">
            <a:alphaModFix/>
          </a:blip>
          <a:srcRect/>
          <a:stretch/>
        </p:blipFill>
        <p:spPr>
          <a:xfrm>
            <a:off x="6655324" y="4207662"/>
            <a:ext cx="2133076" cy="6973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descr="A close-up of several tablets&#10;&#10;Description automatically generated"/>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75" name="Google Shape;75;p16"/>
          <p:cNvSpPr txBox="1"/>
          <p:nvPr/>
        </p:nvSpPr>
        <p:spPr>
          <a:xfrm>
            <a:off x="489799" y="365725"/>
            <a:ext cx="8226602" cy="6400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u="none" strike="noStrike" cap="none">
                <a:solidFill>
                  <a:srgbClr val="000000"/>
                </a:solidFill>
                <a:latin typeface="Roboto Black"/>
                <a:ea typeface="Roboto Black"/>
                <a:cs typeface="Roboto Black"/>
                <a:sym typeface="Roboto Black"/>
              </a:rPr>
              <a:t>Can you tell the difference?</a:t>
            </a:r>
            <a:endParaRPr/>
          </a:p>
        </p:txBody>
      </p:sp>
      <p:pic>
        <p:nvPicPr>
          <p:cNvPr id="76" name="Google Shape;76;p16" descr="A red and black text&#10;&#10;Description automatically generated"/>
          <p:cNvPicPr preferRelativeResize="0"/>
          <p:nvPr/>
        </p:nvPicPr>
        <p:blipFill rotWithShape="1">
          <a:blip r:embed="rId5">
            <a:alphaModFix/>
          </a:blip>
          <a:srcRect/>
          <a:stretch/>
        </p:blipFill>
        <p:spPr>
          <a:xfrm>
            <a:off x="6655324" y="4207662"/>
            <a:ext cx="2133076" cy="697352"/>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descr="A video game controller and a person on a screen&#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82" name="Google Shape;82;p17"/>
          <p:cNvSpPr txBox="1"/>
          <p:nvPr/>
        </p:nvSpPr>
        <p:spPr>
          <a:xfrm>
            <a:off x="489799" y="243141"/>
            <a:ext cx="8226602" cy="1165831"/>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FFFF"/>
              </a:buClr>
              <a:buSzPts val="3000"/>
              <a:buFont typeface="Roboto Black"/>
              <a:buNone/>
            </a:pPr>
            <a:r>
              <a:rPr lang="en-US" sz="3000" b="0" i="0" u="none" strike="noStrike" cap="none">
                <a:solidFill>
                  <a:srgbClr val="FFFFFF"/>
                </a:solidFill>
                <a:latin typeface="Roboto Black"/>
                <a:ea typeface="Roboto Black"/>
                <a:cs typeface="Roboto Black"/>
                <a:sym typeface="Roboto Black"/>
              </a:rPr>
              <a:t>TT/YT/TikTok, YouTube and In Game Ads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p:nvPr/>
        </p:nvSpPr>
        <p:spPr>
          <a:xfrm>
            <a:off x="489799" y="289524"/>
            <a:ext cx="8226602" cy="1165831"/>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FFFF"/>
              </a:buClr>
              <a:buSzPts val="3000"/>
              <a:buFont typeface="Roboto Black"/>
              <a:buNone/>
            </a:pPr>
            <a:r>
              <a:rPr lang="en-US" sz="3000" b="0" i="0" u="none" strike="noStrike" cap="none">
                <a:solidFill>
                  <a:srgbClr val="FFFFFF"/>
                </a:solidFill>
                <a:latin typeface="Roboto Black"/>
                <a:ea typeface="Roboto Black"/>
                <a:cs typeface="Roboto Black"/>
                <a:sym typeface="Roboto Black"/>
              </a:rPr>
              <a:t>I Really Miss Him Video</a:t>
            </a:r>
            <a:endParaRPr/>
          </a:p>
        </p:txBody>
      </p:sp>
      <p:pic>
        <p:nvPicPr>
          <p:cNvPr id="88" name="Google Shape;88;p18" descr="A person and person walking down a sidewalk&#10;&#10;Description automatically generated"/>
          <p:cNvPicPr preferRelativeResize="0"/>
          <p:nvPr/>
        </p:nvPicPr>
        <p:blipFill rotWithShape="1">
          <a:blip r:embed="rId4">
            <a:alphaModFix/>
          </a:blip>
          <a:srcRect/>
          <a:stretch/>
        </p:blipFill>
        <p:spPr>
          <a:xfrm>
            <a:off x="0" y="14868"/>
            <a:ext cx="9144000" cy="5143500"/>
          </a:xfrm>
          <a:prstGeom prst="rect">
            <a:avLst/>
          </a:prstGeom>
          <a:noFill/>
          <a:ln>
            <a:noFill/>
          </a:ln>
        </p:spPr>
      </p:pic>
      <p:sp>
        <p:nvSpPr>
          <p:cNvPr id="89" name="Google Shape;89;p18"/>
          <p:cNvSpPr txBox="1"/>
          <p:nvPr/>
        </p:nvSpPr>
        <p:spPr>
          <a:xfrm>
            <a:off x="717450" y="4605975"/>
            <a:ext cx="10620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solidFill>
                  <a:schemeClr val="hlink"/>
                </a:solidFill>
                <a:hlinkClick r:id="rId5">
                  <a:extLst>
                    <a:ext uri="{A12FA001-AC4F-418D-AE19-62706E023703}">
                      <ahyp:hlinkClr xmlns:ahyp="http://schemas.microsoft.com/office/drawing/2018/hyperlinkcolor" val="tx"/>
                    </a:ext>
                  </a:extLst>
                </a:hlinkClick>
              </a:rPr>
              <a:t>VIDEO LINK</a:t>
            </a:r>
            <a:endParaRPr sz="1100" dirty="0">
              <a:solidFill>
                <a:schemeClr val="hlink"/>
              </a:solidFill>
            </a:endParaRPr>
          </a:p>
        </p:txBody>
      </p:sp>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p:nvPr/>
        </p:nvSpPr>
        <p:spPr>
          <a:xfrm>
            <a:off x="489799" y="289524"/>
            <a:ext cx="8226600" cy="6465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Clr>
                <a:srgbClr val="FFFFFF"/>
              </a:buClr>
              <a:buSzPts val="3000"/>
              <a:buFont typeface="Roboto Black"/>
              <a:buNone/>
            </a:pPr>
            <a:r>
              <a:rPr lang="en-US" sz="3000" b="0" i="0" u="none" strike="noStrike" cap="none">
                <a:solidFill>
                  <a:srgbClr val="FFFFFF"/>
                </a:solidFill>
                <a:latin typeface="Roboto Black"/>
                <a:ea typeface="Roboto Black"/>
                <a:cs typeface="Roboto Black"/>
                <a:sym typeface="Roboto Black"/>
              </a:rPr>
              <a:t>I Really Miss Him Video</a:t>
            </a:r>
            <a:endParaRPr/>
          </a:p>
        </p:txBody>
      </p:sp>
      <p:pic>
        <p:nvPicPr>
          <p:cNvPr id="95" name="Google Shape;95;p19" descr="A person and person walking down a sidewalk&#10;&#10;Description automatically generated"/>
          <p:cNvPicPr preferRelativeResize="0"/>
          <p:nvPr/>
        </p:nvPicPr>
        <p:blipFill rotWithShape="1">
          <a:blip r:embed="rId4">
            <a:alphaModFix/>
          </a:blip>
          <a:srcRect/>
          <a:stretch/>
        </p:blipFill>
        <p:spPr>
          <a:xfrm>
            <a:off x="0" y="14868"/>
            <a:ext cx="9144000" cy="5143500"/>
          </a:xfrm>
          <a:prstGeom prst="rect">
            <a:avLst/>
          </a:prstGeom>
          <a:noFill/>
          <a:ln>
            <a:noFill/>
          </a:ln>
        </p:spPr>
      </p:pic>
      <p:sp>
        <p:nvSpPr>
          <p:cNvPr id="96" name="Google Shape;96;p19"/>
          <p:cNvSpPr txBox="1"/>
          <p:nvPr/>
        </p:nvSpPr>
        <p:spPr>
          <a:xfrm>
            <a:off x="717450" y="4605975"/>
            <a:ext cx="10620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solidFill>
                  <a:schemeClr val="hlink"/>
                </a:solidFill>
                <a:hlinkClick r:id="rId5">
                  <a:extLst>
                    <a:ext uri="{A12FA001-AC4F-418D-AE19-62706E023703}">
                      <ahyp:hlinkClr xmlns:ahyp="http://schemas.microsoft.com/office/drawing/2018/hyperlinkcolor" val="tx"/>
                    </a:ext>
                  </a:extLst>
                </a:hlinkClick>
              </a:rPr>
              <a:t>VIDEO LINK</a:t>
            </a:r>
            <a:endParaRPr sz="1100" dirty="0">
              <a:solidFill>
                <a:schemeClr val="hlink"/>
              </a:solidFill>
            </a:endParaRPr>
          </a:p>
        </p:txBody>
      </p:sp>
      <p:pic>
        <p:nvPicPr>
          <p:cNvPr id="2" name="Picture 1" descr="A person sitting on a brick wall&#10;&#10;AI-generated content may be incorrect.">
            <a:extLst>
              <a:ext uri="{FF2B5EF4-FFF2-40B4-BE49-F238E27FC236}">
                <a16:creationId xmlns:a16="http://schemas.microsoft.com/office/drawing/2014/main" id="{708FD8D6-325E-B9D9-2D5A-98AB8F9E4B52}"/>
              </a:ext>
            </a:extLst>
          </p:cNvPr>
          <p:cNvPicPr>
            <a:picLocks noChangeAspect="1"/>
          </p:cNvPicPr>
          <p:nvPr/>
        </p:nvPicPr>
        <p:blipFill>
          <a:blip r:embed="rId6"/>
          <a:stretch>
            <a:fillRect/>
          </a:stretch>
        </p:blipFill>
        <p:spPr>
          <a:xfrm>
            <a:off x="274330" y="290146"/>
            <a:ext cx="6423640" cy="4196861"/>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descr="A white board with red paint on i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03" name="Google Shape;103;p20"/>
          <p:cNvSpPr txBox="1"/>
          <p:nvPr/>
        </p:nvSpPr>
        <p:spPr>
          <a:xfrm>
            <a:off x="489799" y="365725"/>
            <a:ext cx="8226600" cy="64650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strike="noStrike" cap="none">
                <a:solidFill>
                  <a:schemeClr val="dk1"/>
                </a:solidFill>
                <a:uFill>
                  <a:noFill/>
                </a:uFill>
                <a:latin typeface="Roboto Black"/>
                <a:ea typeface="Roboto Black"/>
                <a:cs typeface="Roboto Black"/>
                <a:sym typeface="Roboto Black"/>
                <a:hlinkClick r:id="rId4">
                  <a:extLst>
                    <a:ext uri="{A12FA001-AC4F-418D-AE19-62706E023703}">
                      <ahyp:hlinkClr xmlns:ahyp="http://schemas.microsoft.com/office/drawing/2018/hyperlinkcolor" val="tx"/>
                    </a:ext>
                  </a:extLst>
                </a:hlinkClick>
              </a:rPr>
              <a:t>Website</a:t>
            </a:r>
            <a:endParaRPr>
              <a:solidFill>
                <a:schemeClr val="dk1"/>
              </a:solidFill>
            </a:endParaRPr>
          </a:p>
        </p:txBody>
      </p:sp>
      <p:pic>
        <p:nvPicPr>
          <p:cNvPr id="104" name="Google Shape;104;p20" descr="A computer on a desk&#10;&#10;Description automatically generated"/>
          <p:cNvPicPr preferRelativeResize="0"/>
          <p:nvPr/>
        </p:nvPicPr>
        <p:blipFill rotWithShape="1">
          <a:blip r:embed="rId5">
            <a:alphaModFix/>
          </a:blip>
          <a:srcRect/>
          <a:stretch/>
        </p:blipFill>
        <p:spPr>
          <a:xfrm>
            <a:off x="1737361" y="1488025"/>
            <a:ext cx="5047488" cy="32764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descr="A white board with red paint on i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10" name="Google Shape;110;p21"/>
          <p:cNvSpPr txBox="1"/>
          <p:nvPr/>
        </p:nvSpPr>
        <p:spPr>
          <a:xfrm>
            <a:off x="489799" y="365724"/>
            <a:ext cx="8226602" cy="10972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u="none" strike="noStrike" cap="none">
                <a:solidFill>
                  <a:srgbClr val="000000"/>
                </a:solidFill>
                <a:latin typeface="Roboto Black"/>
                <a:ea typeface="Roboto Black"/>
                <a:cs typeface="Roboto Black"/>
                <a:sym typeface="Roboto Black"/>
              </a:rPr>
              <a:t>How Can You Help?</a:t>
            </a:r>
            <a:endParaRPr/>
          </a:p>
        </p:txBody>
      </p:sp>
      <p:sp>
        <p:nvSpPr>
          <p:cNvPr id="111" name="Google Shape;111;p21"/>
          <p:cNvSpPr txBox="1"/>
          <p:nvPr/>
        </p:nvSpPr>
        <p:spPr>
          <a:xfrm>
            <a:off x="729787" y="1827067"/>
            <a:ext cx="7873192" cy="695225"/>
          </a:xfrm>
          <a:prstGeom prst="rect">
            <a:avLst/>
          </a:prstGeom>
          <a:noFill/>
          <a:ln>
            <a:noFill/>
          </a:ln>
        </p:spPr>
        <p:txBody>
          <a:bodyPr spcFirstLastPara="1" wrap="square" lIns="45700" tIns="45700" rIns="45700" bIns="45700" anchor="t" anchorCtr="0">
            <a:spAutoFit/>
          </a:bodyPr>
          <a:lstStyle/>
          <a:p>
            <a:pPr marL="171450" marR="0" lvl="0" indent="-171450" algn="l" rtl="0">
              <a:lnSpc>
                <a:spcPct val="100000"/>
              </a:lnSpc>
              <a:spcBef>
                <a:spcPts val="0"/>
              </a:spcBef>
              <a:spcAft>
                <a:spcPts val="0"/>
              </a:spcAft>
              <a:buClr>
                <a:srgbClr val="242424"/>
              </a:buClr>
              <a:buSzPts val="1400"/>
              <a:buFont typeface="Arial"/>
              <a:buChar char="•"/>
            </a:pPr>
            <a:r>
              <a:rPr lang="en-US" sz="1400" b="0" i="0" u="none" strike="noStrike" cap="none">
                <a:solidFill>
                  <a:srgbClr val="242424"/>
                </a:solidFill>
                <a:latin typeface="Arial"/>
                <a:ea typeface="Arial"/>
                <a:cs typeface="Arial"/>
                <a:sym typeface="Arial"/>
              </a:rPr>
              <a:t>Use the social media videos</a:t>
            </a:r>
            <a:endParaRPr/>
          </a:p>
          <a:p>
            <a:pPr marL="171450" marR="0" lvl="0" indent="-171450" algn="l" rtl="0">
              <a:lnSpc>
                <a:spcPct val="100000"/>
              </a:lnSpc>
              <a:spcBef>
                <a:spcPts val="0"/>
              </a:spcBef>
              <a:spcAft>
                <a:spcPts val="0"/>
              </a:spcAft>
              <a:buClr>
                <a:srgbClr val="242424"/>
              </a:buClr>
              <a:buSzPts val="1400"/>
              <a:buFont typeface="Arial"/>
              <a:buChar char="•"/>
            </a:pPr>
            <a:r>
              <a:rPr lang="en-US" sz="1400" b="0" i="0" u="none" strike="noStrike" cap="none">
                <a:solidFill>
                  <a:srgbClr val="242424"/>
                </a:solidFill>
                <a:latin typeface="Arial"/>
                <a:ea typeface="Arial"/>
                <a:cs typeface="Arial"/>
                <a:sym typeface="Arial"/>
              </a:rPr>
              <a:t>Activate the campaign in your school, at your places of worship, with your sports team or other community group</a:t>
            </a:r>
            <a:endParaRPr/>
          </a:p>
        </p:txBody>
      </p:sp>
      <p:sp>
        <p:nvSpPr>
          <p:cNvPr id="112" name="Google Shape;112;p21"/>
          <p:cNvSpPr txBox="1"/>
          <p:nvPr/>
        </p:nvSpPr>
        <p:spPr>
          <a:xfrm>
            <a:off x="1350644" y="2514599"/>
            <a:ext cx="5156837" cy="695225"/>
          </a:xfrm>
          <a:prstGeom prst="rect">
            <a:avLst/>
          </a:prstGeom>
          <a:noFill/>
          <a:ln>
            <a:noFill/>
          </a:ln>
        </p:spPr>
        <p:txBody>
          <a:bodyPr spcFirstLastPara="1" wrap="square" lIns="45700" tIns="45700" rIns="45700" bIns="45700" anchor="t" anchorCtr="0">
            <a:spAutoFit/>
          </a:bodyPr>
          <a:lstStyle/>
          <a:p>
            <a:pPr marL="285750" marR="0" lvl="4" indent="-285750" algn="l" rtl="0">
              <a:lnSpc>
                <a:spcPct val="100000"/>
              </a:lnSpc>
              <a:spcBef>
                <a:spcPts val="0"/>
              </a:spcBef>
              <a:spcAft>
                <a:spcPts val="0"/>
              </a:spcAft>
              <a:buClr>
                <a:srgbClr val="242424"/>
              </a:buClr>
              <a:buSzPts val="1400"/>
              <a:buFont typeface="Courier New"/>
              <a:buChar char="o"/>
            </a:pPr>
            <a:r>
              <a:rPr lang="en-US" sz="1400" b="0" i="0" u="none" strike="noStrike" cap="none">
                <a:solidFill>
                  <a:srgbClr val="242424"/>
                </a:solidFill>
                <a:latin typeface="Arial"/>
                <a:ea typeface="Arial"/>
                <a:cs typeface="Arial"/>
                <a:sym typeface="Arial"/>
              </a:rPr>
              <a:t>Posters</a:t>
            </a:r>
            <a:endParaRPr/>
          </a:p>
          <a:p>
            <a:pPr marL="285750" marR="0" lvl="0" indent="-285750" algn="l" rtl="0">
              <a:lnSpc>
                <a:spcPct val="100000"/>
              </a:lnSpc>
              <a:spcBef>
                <a:spcPts val="0"/>
              </a:spcBef>
              <a:spcAft>
                <a:spcPts val="0"/>
              </a:spcAft>
              <a:buClr>
                <a:srgbClr val="242424"/>
              </a:buClr>
              <a:buSzPts val="1400"/>
              <a:buFont typeface="Courier New"/>
              <a:buChar char="o"/>
            </a:pPr>
            <a:r>
              <a:rPr lang="en-US" sz="1400" b="0" i="0" u="none" strike="noStrike" cap="none">
                <a:solidFill>
                  <a:srgbClr val="242424"/>
                </a:solidFill>
                <a:latin typeface="Arial"/>
                <a:ea typeface="Arial"/>
                <a:cs typeface="Arial"/>
                <a:sym typeface="Arial"/>
              </a:rPr>
              <a:t>School TV/Newspaper/Morning Announcements</a:t>
            </a:r>
            <a:endParaRPr/>
          </a:p>
          <a:p>
            <a:pPr marL="285750" marR="0" lvl="0" indent="-285750" algn="l" rtl="0">
              <a:lnSpc>
                <a:spcPct val="100000"/>
              </a:lnSpc>
              <a:spcBef>
                <a:spcPts val="0"/>
              </a:spcBef>
              <a:spcAft>
                <a:spcPts val="0"/>
              </a:spcAft>
              <a:buClr>
                <a:srgbClr val="242424"/>
              </a:buClr>
              <a:buSzPts val="1400"/>
              <a:buFont typeface="Courier New"/>
              <a:buChar char="o"/>
            </a:pPr>
            <a:r>
              <a:rPr lang="en-US" sz="1400" b="0" i="0" u="none" strike="noStrike" cap="none">
                <a:solidFill>
                  <a:srgbClr val="242424"/>
                </a:solidFill>
                <a:latin typeface="Arial"/>
                <a:ea typeface="Arial"/>
                <a:cs typeface="Arial"/>
                <a:sym typeface="Arial"/>
              </a:rPr>
              <a:t>Student Club</a:t>
            </a:r>
            <a:endParaRPr/>
          </a:p>
        </p:txBody>
      </p:sp>
      <p:sp>
        <p:nvSpPr>
          <p:cNvPr id="113" name="Google Shape;113;p21"/>
          <p:cNvSpPr txBox="1"/>
          <p:nvPr/>
        </p:nvSpPr>
        <p:spPr>
          <a:xfrm>
            <a:off x="731519" y="3381375"/>
            <a:ext cx="3556637" cy="288824"/>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242424"/>
              </a:buClr>
              <a:buSzPts val="1400"/>
              <a:buFont typeface="Arial"/>
              <a:buChar char="•"/>
            </a:pPr>
            <a:r>
              <a:rPr lang="en-US" sz="1400" b="0" i="0" u="none" strike="noStrike" cap="none">
                <a:solidFill>
                  <a:srgbClr val="242424"/>
                </a:solidFill>
                <a:latin typeface="Arial"/>
                <a:ea typeface="Arial"/>
                <a:cs typeface="Arial"/>
                <a:sym typeface="Arial"/>
              </a:rPr>
              <a:t>Other Ideas?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2" descr="Google Shape;112;p21"/>
          <p:cNvPicPr preferRelativeResize="0"/>
          <p:nvPr/>
        </p:nvPicPr>
        <p:blipFill rotWithShape="1">
          <a:blip r:embed="rId3">
            <a:alphaModFix/>
          </a:blip>
          <a:srcRect/>
          <a:stretch/>
        </p:blipFill>
        <p:spPr>
          <a:xfrm>
            <a:off x="0" y="0"/>
            <a:ext cx="9144001" cy="5143499"/>
          </a:xfrm>
          <a:prstGeom prst="rect">
            <a:avLst/>
          </a:prstGeom>
          <a:noFill/>
          <a:ln>
            <a:noFill/>
          </a:ln>
        </p:spPr>
      </p:pic>
      <p:pic>
        <p:nvPicPr>
          <p:cNvPr id="119" name="Google Shape;119;p22" descr="Google Shape;113;p21"/>
          <p:cNvPicPr preferRelativeResize="0"/>
          <p:nvPr/>
        </p:nvPicPr>
        <p:blipFill rotWithShape="1">
          <a:blip r:embed="rId4">
            <a:alphaModFix/>
          </a:blip>
          <a:srcRect/>
          <a:stretch/>
        </p:blipFill>
        <p:spPr>
          <a:xfrm>
            <a:off x="369450" y="395300"/>
            <a:ext cx="3601978" cy="1139477"/>
          </a:xfrm>
          <a:prstGeom prst="rect">
            <a:avLst/>
          </a:prstGeom>
          <a:noFill/>
          <a:ln>
            <a:noFill/>
          </a:ln>
        </p:spPr>
      </p:pic>
      <p:sp>
        <p:nvSpPr>
          <p:cNvPr id="120" name="Google Shape;120;p22"/>
          <p:cNvSpPr txBox="1"/>
          <p:nvPr/>
        </p:nvSpPr>
        <p:spPr>
          <a:xfrm>
            <a:off x="775549" y="328125"/>
            <a:ext cx="8226602" cy="70355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3400"/>
              <a:buFont typeface="Roboto Black"/>
              <a:buNone/>
            </a:pPr>
            <a:r>
              <a:rPr lang="en-US" sz="3400" b="0" i="0" u="none" strike="noStrike" cap="none">
                <a:solidFill>
                  <a:srgbClr val="FFFFFF"/>
                </a:solidFill>
                <a:latin typeface="Roboto Black"/>
                <a:ea typeface="Roboto Black"/>
                <a:cs typeface="Roboto Black"/>
                <a:sym typeface="Roboto Black"/>
              </a:rPr>
              <a:t>Discussion</a:t>
            </a:r>
            <a:endParaRPr/>
          </a:p>
        </p:txBody>
      </p:sp>
      <p:pic>
        <p:nvPicPr>
          <p:cNvPr id="121" name="Google Shape;121;p22" descr="Google Shape;116;p21"/>
          <p:cNvPicPr preferRelativeResize="0"/>
          <p:nvPr/>
        </p:nvPicPr>
        <p:blipFill rotWithShape="1">
          <a:blip r:embed="rId5">
            <a:alphaModFix/>
          </a:blip>
          <a:srcRect/>
          <a:stretch/>
        </p:blipFill>
        <p:spPr>
          <a:xfrm>
            <a:off x="142425" y="1620600"/>
            <a:ext cx="5941048" cy="3307027"/>
          </a:xfrm>
          <a:prstGeom prst="rect">
            <a:avLst/>
          </a:prstGeom>
          <a:noFill/>
          <a:ln>
            <a:noFill/>
          </a:ln>
        </p:spPr>
      </p:pic>
      <p:pic>
        <p:nvPicPr>
          <p:cNvPr id="122" name="Google Shape;122;p22" descr="A group of people throwing graduation caps&#10;&#10;Description automatically generated"/>
          <p:cNvPicPr preferRelativeResize="0"/>
          <p:nvPr/>
        </p:nvPicPr>
        <p:blipFill rotWithShape="1">
          <a:blip r:embed="rId6">
            <a:alphaModFix/>
          </a:blip>
          <a:srcRect/>
          <a:stretch/>
        </p:blipFill>
        <p:spPr>
          <a:xfrm>
            <a:off x="6256670" y="1514630"/>
            <a:ext cx="2627998" cy="3415283"/>
          </a:xfrm>
          <a:prstGeom prst="rect">
            <a:avLst/>
          </a:prstGeom>
          <a:noFill/>
          <a:ln>
            <a:noFill/>
          </a:ln>
        </p:spPr>
      </p:pic>
      <p:pic>
        <p:nvPicPr>
          <p:cNvPr id="123" name="Google Shape;123;p22" descr="A black background with white text&#10;&#10;Description automatically generated"/>
          <p:cNvPicPr preferRelativeResize="0"/>
          <p:nvPr/>
        </p:nvPicPr>
        <p:blipFill rotWithShape="1">
          <a:blip r:embed="rId7">
            <a:alphaModFix/>
          </a:blip>
          <a:srcRect/>
          <a:stretch/>
        </p:blipFill>
        <p:spPr>
          <a:xfrm>
            <a:off x="6675406" y="4125741"/>
            <a:ext cx="1790527" cy="5853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descr="A white board with red paint on i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60" name="Google Shape;60;p14"/>
          <p:cNvSpPr txBox="1"/>
          <p:nvPr/>
        </p:nvSpPr>
        <p:spPr>
          <a:xfrm>
            <a:off x="489799" y="365725"/>
            <a:ext cx="8226602" cy="6400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u="none" strike="noStrike" cap="none">
                <a:solidFill>
                  <a:srgbClr val="000000"/>
                </a:solidFill>
                <a:latin typeface="Roboto Black"/>
                <a:ea typeface="Roboto Black"/>
                <a:cs typeface="Roboto Black"/>
                <a:sym typeface="Roboto Black"/>
              </a:rPr>
              <a:t>Train the Trainer Guide</a:t>
            </a:r>
            <a:endParaRPr/>
          </a:p>
        </p:txBody>
      </p:sp>
      <p:sp>
        <p:nvSpPr>
          <p:cNvPr id="61" name="Google Shape;61;p14"/>
          <p:cNvSpPr txBox="1"/>
          <p:nvPr/>
        </p:nvSpPr>
        <p:spPr>
          <a:xfrm>
            <a:off x="729787" y="1827067"/>
            <a:ext cx="7873192" cy="181588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242424"/>
              </a:buClr>
              <a:buSzPts val="1400"/>
              <a:buFont typeface="Arial"/>
              <a:buNone/>
            </a:pPr>
            <a:r>
              <a:rPr lang="en-US" sz="1400" b="0" i="0" u="none" strike="noStrike" cap="none">
                <a:solidFill>
                  <a:srgbClr val="242424"/>
                </a:solidFill>
                <a:latin typeface="Arial"/>
                <a:ea typeface="Arial"/>
                <a:cs typeface="Arial"/>
                <a:sym typeface="Arial"/>
              </a:rPr>
              <a:t>Welcome to the "Train the Trainer" guide for the </a:t>
            </a:r>
            <a:r>
              <a:rPr lang="en-US" sz="1400" b="1" i="1" u="none" strike="noStrike" cap="none">
                <a:solidFill>
                  <a:srgbClr val="242424"/>
                </a:solidFill>
                <a:latin typeface="Arial"/>
                <a:ea typeface="Arial"/>
                <a:cs typeface="Arial"/>
                <a:sym typeface="Arial"/>
              </a:rPr>
              <a:t>#DontRiskitAll </a:t>
            </a:r>
            <a:r>
              <a:rPr lang="en-US" sz="1400" b="0" i="0" u="none" strike="noStrike" cap="none">
                <a:solidFill>
                  <a:srgbClr val="242424"/>
                </a:solidFill>
                <a:latin typeface="Arial"/>
                <a:ea typeface="Arial"/>
                <a:cs typeface="Arial"/>
                <a:sym typeface="Arial"/>
              </a:rPr>
              <a:t>Awareness Campaign! </a:t>
            </a:r>
            <a:endParaRPr/>
          </a:p>
          <a:p>
            <a:pPr marL="0" marR="0" lvl="0" indent="0" algn="l" rtl="0">
              <a:lnSpc>
                <a:spcPct val="100000"/>
              </a:lnSpc>
              <a:spcBef>
                <a:spcPts val="0"/>
              </a:spcBef>
              <a:spcAft>
                <a:spcPts val="0"/>
              </a:spcAft>
              <a:buClr>
                <a:srgbClr val="242424"/>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42424"/>
              </a:buClr>
              <a:buSzPts val="1400"/>
              <a:buFont typeface="Arial"/>
              <a:buNone/>
            </a:pPr>
            <a:r>
              <a:rPr lang="en-US" sz="1400" b="0" i="0" u="none" strike="noStrike" cap="none">
                <a:solidFill>
                  <a:srgbClr val="242424"/>
                </a:solidFill>
                <a:latin typeface="Arial"/>
                <a:ea typeface="Arial"/>
                <a:cs typeface="Arial"/>
                <a:sym typeface="Arial"/>
              </a:rPr>
              <a:t>This guide is specifically tailored to equip you with the necessary knowledge and skills to effectively educate your peers about the dangers and risks associated with fentanyl, a potent synthetic opioid that is increasingly causing deaths among our youth. </a:t>
            </a:r>
            <a:endParaRPr/>
          </a:p>
          <a:p>
            <a:pPr marL="0" marR="0" lvl="0" indent="0" algn="l" rtl="0">
              <a:lnSpc>
                <a:spcPct val="100000"/>
              </a:lnSpc>
              <a:spcBef>
                <a:spcPts val="0"/>
              </a:spcBef>
              <a:spcAft>
                <a:spcPts val="0"/>
              </a:spcAft>
              <a:buClr>
                <a:srgbClr val="242424"/>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42424"/>
              </a:buClr>
              <a:buSzPts val="1400"/>
              <a:buFont typeface="Arial"/>
              <a:buNone/>
            </a:pPr>
            <a:r>
              <a:rPr lang="en-US" sz="1400" b="0" i="0" u="none" strike="noStrike" cap="none">
                <a:solidFill>
                  <a:srgbClr val="242424"/>
                </a:solidFill>
                <a:latin typeface="Arial"/>
                <a:ea typeface="Arial"/>
                <a:cs typeface="Arial"/>
                <a:sym typeface="Arial"/>
              </a:rPr>
              <a:t>By becoming a trained facilitator, you can make a significant impact in raising awareness, preventing fentanyl-related harm, and saving lives.</a:t>
            </a:r>
            <a:endParaRPr/>
          </a:p>
        </p:txBody>
      </p:sp>
    </p:spTree>
    <p:extLst>
      <p:ext uri="{BB962C8B-B14F-4D97-AF65-F5344CB8AC3E}">
        <p14:creationId xmlns:p14="http://schemas.microsoft.com/office/powerpoint/2010/main" val="4291534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3" descr="Google Shape;122;p22"/>
          <p:cNvPicPr preferRelativeResize="0"/>
          <p:nvPr/>
        </p:nvPicPr>
        <p:blipFill rotWithShape="1">
          <a:blip r:embed="rId3">
            <a:alphaModFix/>
          </a:blip>
          <a:srcRect/>
          <a:stretch/>
        </p:blipFill>
        <p:spPr>
          <a:xfrm>
            <a:off x="0" y="0"/>
            <a:ext cx="9144001" cy="5143499"/>
          </a:xfrm>
          <a:prstGeom prst="rect">
            <a:avLst/>
          </a:prstGeom>
          <a:noFill/>
          <a:ln>
            <a:noFill/>
          </a:ln>
        </p:spPr>
      </p:pic>
      <p:pic>
        <p:nvPicPr>
          <p:cNvPr id="129" name="Google Shape;129;p23" descr="Google Shape;123;p22"/>
          <p:cNvPicPr preferRelativeResize="0"/>
          <p:nvPr/>
        </p:nvPicPr>
        <p:blipFill rotWithShape="1">
          <a:blip r:embed="rId4">
            <a:alphaModFix/>
          </a:blip>
          <a:srcRect/>
          <a:stretch/>
        </p:blipFill>
        <p:spPr>
          <a:xfrm>
            <a:off x="369450" y="395300"/>
            <a:ext cx="3601978" cy="1139477"/>
          </a:xfrm>
          <a:prstGeom prst="rect">
            <a:avLst/>
          </a:prstGeom>
          <a:noFill/>
          <a:ln>
            <a:noFill/>
          </a:ln>
        </p:spPr>
      </p:pic>
      <p:sp>
        <p:nvSpPr>
          <p:cNvPr id="130" name="Google Shape;130;p23"/>
          <p:cNvSpPr txBox="1"/>
          <p:nvPr/>
        </p:nvSpPr>
        <p:spPr>
          <a:xfrm>
            <a:off x="775549" y="328125"/>
            <a:ext cx="8226602" cy="703550"/>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FFFFFF"/>
              </a:buClr>
              <a:buSzPts val="3400"/>
              <a:buFont typeface="Roboto Black"/>
              <a:buNone/>
            </a:pPr>
            <a:r>
              <a:rPr lang="en-US" sz="3400" b="0" i="0" u="none" strike="noStrike" cap="none">
                <a:solidFill>
                  <a:srgbClr val="FFFFFF"/>
                </a:solidFill>
                <a:latin typeface="Roboto Black"/>
                <a:ea typeface="Roboto Black"/>
                <a:cs typeface="Roboto Black"/>
                <a:sym typeface="Roboto Black"/>
              </a:rPr>
              <a:t>I Pledge To:</a:t>
            </a:r>
            <a:endParaRPr/>
          </a:p>
        </p:txBody>
      </p:sp>
      <p:sp>
        <p:nvSpPr>
          <p:cNvPr id="131" name="Google Shape;131;p23"/>
          <p:cNvSpPr txBox="1"/>
          <p:nvPr/>
        </p:nvSpPr>
        <p:spPr>
          <a:xfrm>
            <a:off x="702374" y="1826549"/>
            <a:ext cx="8226602" cy="2011651"/>
          </a:xfrm>
          <a:prstGeom prst="rect">
            <a:avLst/>
          </a:prstGeom>
          <a:noFill/>
          <a:ln>
            <a:noFill/>
          </a:ln>
        </p:spPr>
        <p:txBody>
          <a:bodyPr spcFirstLastPara="1" wrap="square" lIns="91400" tIns="91400" rIns="91400" bIns="91400" anchor="t" anchorCtr="0">
            <a:spAutoFit/>
          </a:bodyPr>
          <a:lstStyle/>
          <a:p>
            <a:pPr marL="457200" marR="0" lvl="0" indent="-419100" algn="l" rtl="0">
              <a:lnSpc>
                <a:spcPct val="10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Roboto Medium"/>
                <a:ea typeface="Roboto Medium"/>
                <a:cs typeface="Roboto Medium"/>
                <a:sym typeface="Roboto Medium"/>
              </a:rPr>
              <a:t>Learn all I can!</a:t>
            </a:r>
            <a:endParaRPr/>
          </a:p>
          <a:p>
            <a:pPr marL="457200" marR="0" lvl="0" indent="-419100" algn="l" rtl="0">
              <a:lnSpc>
                <a:spcPct val="10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Roboto Medium"/>
                <a:ea typeface="Roboto Medium"/>
                <a:cs typeface="Roboto Medium"/>
                <a:sym typeface="Roboto Medium"/>
              </a:rPr>
              <a:t>Share what I learn!</a:t>
            </a:r>
            <a:endParaRPr/>
          </a:p>
          <a:p>
            <a:pPr marL="457200" marR="0" lvl="0" indent="-419100" algn="l" rtl="0">
              <a:lnSpc>
                <a:spcPct val="100000"/>
              </a:lnSpc>
              <a:spcBef>
                <a:spcPts val="0"/>
              </a:spcBef>
              <a:spcAft>
                <a:spcPts val="0"/>
              </a:spcAft>
              <a:buClr>
                <a:srgbClr val="FFFFFF"/>
              </a:buClr>
              <a:buSzPts val="3000"/>
              <a:buFont typeface="Helvetica Neue"/>
              <a:buChar char="●"/>
            </a:pPr>
            <a:r>
              <a:rPr lang="en-US" sz="3000" b="0" i="0" u="none" strike="noStrike" cap="none">
                <a:solidFill>
                  <a:srgbClr val="FFFFFF"/>
                </a:solidFill>
                <a:latin typeface="Roboto Medium"/>
                <a:ea typeface="Roboto Medium"/>
                <a:cs typeface="Roboto Medium"/>
                <a:sym typeface="Roboto Medium"/>
              </a:rPr>
              <a:t>Work together to </a:t>
            </a:r>
            <a:endParaRPr/>
          </a:p>
          <a:p>
            <a:pPr marL="0" marR="0" lvl="0" indent="457200" algn="l" rtl="0">
              <a:lnSpc>
                <a:spcPct val="100000"/>
              </a:lnSpc>
              <a:spcBef>
                <a:spcPts val="0"/>
              </a:spcBef>
              <a:spcAft>
                <a:spcPts val="0"/>
              </a:spcAft>
              <a:buClr>
                <a:srgbClr val="FFFFFF"/>
              </a:buClr>
              <a:buSzPts val="3000"/>
              <a:buFont typeface="Roboto Medium"/>
              <a:buNone/>
            </a:pPr>
            <a:r>
              <a:rPr lang="en-US" sz="3000" b="0" i="0" u="none" strike="noStrike" cap="none">
                <a:solidFill>
                  <a:srgbClr val="FFFFFF"/>
                </a:solidFill>
                <a:latin typeface="Roboto Medium"/>
                <a:ea typeface="Roboto Medium"/>
                <a:cs typeface="Roboto Medium"/>
                <a:sym typeface="Roboto Medium"/>
              </a:rPr>
              <a:t>save lives!</a:t>
            </a:r>
            <a:endParaRPr/>
          </a:p>
        </p:txBody>
      </p:sp>
      <p:pic>
        <p:nvPicPr>
          <p:cNvPr id="132" name="Google Shape;132;p23" descr="Google Shape;127;p22"/>
          <p:cNvPicPr preferRelativeResize="0"/>
          <p:nvPr/>
        </p:nvPicPr>
        <p:blipFill rotWithShape="1">
          <a:blip r:embed="rId5">
            <a:alphaModFix/>
          </a:blip>
          <a:srcRect/>
          <a:stretch/>
        </p:blipFill>
        <p:spPr>
          <a:xfrm>
            <a:off x="5649450" y="1068976"/>
            <a:ext cx="3104502" cy="3104502"/>
          </a:xfrm>
          <a:prstGeom prst="rect">
            <a:avLst/>
          </a:prstGeom>
          <a:noFill/>
          <a:ln>
            <a:noFill/>
          </a:ln>
        </p:spPr>
      </p:pic>
      <p:pic>
        <p:nvPicPr>
          <p:cNvPr id="133" name="Google Shape;133;p23" descr="A black background with white text&#10;&#10;Description automatically generated"/>
          <p:cNvPicPr preferRelativeResize="0"/>
          <p:nvPr/>
        </p:nvPicPr>
        <p:blipFill rotWithShape="1">
          <a:blip r:embed="rId6">
            <a:alphaModFix/>
          </a:blip>
          <a:srcRect/>
          <a:stretch/>
        </p:blipFill>
        <p:spPr>
          <a:xfrm>
            <a:off x="5971511" y="4011020"/>
            <a:ext cx="2460380" cy="8043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1D9F-CD63-56A2-123A-66F217212D0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C855CF0-175A-B14F-C0E4-0264DBB72DF6}"/>
              </a:ext>
            </a:extLst>
          </p:cNvPr>
          <p:cNvSpPr>
            <a:spLocks noGrp="1"/>
          </p:cNvSpPr>
          <p:nvPr>
            <p:ph type="body" idx="1"/>
          </p:nvPr>
        </p:nvSpPr>
        <p:spPr/>
        <p:txBody>
          <a:bodyPr/>
          <a:lstStyle/>
          <a:p>
            <a:endParaRPr lang="en-US"/>
          </a:p>
        </p:txBody>
      </p:sp>
      <p:pic>
        <p:nvPicPr>
          <p:cNvPr id="4" name="Picture 3" descr="A white and black page with black text&#10;&#10;AI-generated content may be incorrect.">
            <a:extLst>
              <a:ext uri="{FF2B5EF4-FFF2-40B4-BE49-F238E27FC236}">
                <a16:creationId xmlns:a16="http://schemas.microsoft.com/office/drawing/2014/main" id="{BAB1160B-B7BF-D77F-D6FE-62086736B68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02896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descr="A white board with red paint on it&#10;&#10;Description automatically generated"/>
          <p:cNvPicPr preferRelativeResize="0"/>
          <p:nvPr/>
        </p:nvPicPr>
        <p:blipFill rotWithShape="1">
          <a:blip r:embed="rId3">
            <a:alphaModFix/>
          </a:blip>
          <a:srcRect/>
          <a:stretch/>
        </p:blipFill>
        <p:spPr>
          <a:xfrm>
            <a:off x="0" y="223024"/>
            <a:ext cx="9144000" cy="5143500"/>
          </a:xfrm>
          <a:prstGeom prst="rect">
            <a:avLst/>
          </a:prstGeom>
          <a:noFill/>
          <a:ln>
            <a:noFill/>
          </a:ln>
        </p:spPr>
      </p:pic>
      <p:sp>
        <p:nvSpPr>
          <p:cNvPr id="74" name="Google Shape;74;p16"/>
          <p:cNvSpPr txBox="1"/>
          <p:nvPr/>
        </p:nvSpPr>
        <p:spPr>
          <a:xfrm>
            <a:off x="489799" y="365725"/>
            <a:ext cx="8226602" cy="6400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u="none" strike="noStrike" cap="none">
                <a:solidFill>
                  <a:srgbClr val="000000"/>
                </a:solidFill>
                <a:latin typeface="Roboto Black"/>
                <a:ea typeface="Roboto Black"/>
                <a:cs typeface="Roboto Black"/>
                <a:sym typeface="Roboto Black"/>
              </a:rPr>
              <a:t>Why is this important?</a:t>
            </a:r>
            <a:endParaRPr/>
          </a:p>
        </p:txBody>
      </p:sp>
      <p:sp>
        <p:nvSpPr>
          <p:cNvPr id="75" name="Google Shape;75;p16"/>
          <p:cNvSpPr txBox="1"/>
          <p:nvPr/>
        </p:nvSpPr>
        <p:spPr>
          <a:xfrm>
            <a:off x="729787" y="1827067"/>
            <a:ext cx="7873192" cy="267765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Opioid addiction is a public health crisis caused increasingly by the addition of Fentanyl to the illicit drug market. Today, although fatal opioid overdoses are down nationally, Southern Nevada rates remain high, along with an increase in non-fatal overdoses. According to the Southern Nevada Health District, fentanyl-involved overdose deaths increased 699.83% among Clark County residents from 2018-2024. </a:t>
            </a:r>
            <a:r>
              <a:rPr lang="en-US" sz="1200" b="1" i="0" u="none" strike="noStrike" cap="none">
                <a:solidFill>
                  <a:srgbClr val="000000"/>
                </a:solidFill>
                <a:latin typeface="Arial"/>
                <a:ea typeface="Arial"/>
                <a:cs typeface="Arial"/>
                <a:sym typeface="Arial"/>
              </a:rPr>
              <a:t>It is 50-100 times more potent than morphine and heroin!</a:t>
            </a:r>
            <a:br>
              <a:rPr lang="en-US" sz="12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Increasingly, we are seeing deaths among young people. And unlike most opiates, </a:t>
            </a:r>
            <a:r>
              <a:rPr lang="en-US" sz="1200" b="1" i="1" u="none" strike="noStrike" cap="none">
                <a:solidFill>
                  <a:srgbClr val="000000"/>
                </a:solidFill>
                <a:latin typeface="Arial"/>
                <a:ea typeface="Arial"/>
                <a:cs typeface="Arial"/>
                <a:sym typeface="Arial"/>
              </a:rPr>
              <a:t>Fentanyl can be lethal with the first use</a:t>
            </a:r>
            <a:r>
              <a:rPr lang="en-US" sz="1200" b="0" i="0" u="none" strike="noStrike" cap="none">
                <a:solidFill>
                  <a:srgbClr val="000000"/>
                </a:solidFill>
                <a:latin typeface="Arial"/>
                <a:ea typeface="Arial"/>
                <a:cs typeface="Arial"/>
                <a:sym typeface="Arial"/>
              </a:rPr>
              <a:t>. It only takes a two-milligram dose, similar to 5-7 grains of salt to cause death for an average size adult.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1" u="none" strike="noStrike" cap="none">
                <a:solidFill>
                  <a:srgbClr val="000000"/>
                </a:solidFill>
                <a:latin typeface="Arial"/>
                <a:ea typeface="Arial"/>
                <a:cs typeface="Arial"/>
                <a:sym typeface="Arial"/>
              </a:rPr>
              <a:t>You can’t taste, smell or see the difference</a:t>
            </a:r>
            <a:r>
              <a:rPr lang="en-US" sz="1200" b="0" i="0" u="none" strike="noStrike" cap="none">
                <a:solidFill>
                  <a:srgbClr val="000000"/>
                </a:solidFill>
                <a:latin typeface="Arial"/>
                <a:ea typeface="Arial"/>
                <a:cs typeface="Arial"/>
                <a:sym typeface="Arial"/>
              </a:rPr>
              <a:t> between fake pills laced with deadly Fentanyl and the real thing.</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City of Henderson desires to focus its efforts on middle school and high school-age children because youth at this age have a natural propensity to experiment, the same as every generation before them.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However, the danger of this drug makes one choice potentially lethal. </a:t>
            </a:r>
            <a:endParaRPr/>
          </a:p>
        </p:txBody>
      </p:sp>
    </p:spTree>
    <p:extLst>
      <p:ext uri="{BB962C8B-B14F-4D97-AF65-F5344CB8AC3E}">
        <p14:creationId xmlns:p14="http://schemas.microsoft.com/office/powerpoint/2010/main" val="3069108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7" descr="A white board with red paint on it&#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81" name="Google Shape;81;p17"/>
          <p:cNvSpPr txBox="1"/>
          <p:nvPr/>
        </p:nvSpPr>
        <p:spPr>
          <a:xfrm>
            <a:off x="489799" y="365725"/>
            <a:ext cx="8226602" cy="6400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u="none" strike="noStrike" cap="none">
                <a:solidFill>
                  <a:srgbClr val="000000"/>
                </a:solidFill>
                <a:latin typeface="Roboto Black"/>
                <a:ea typeface="Roboto Black"/>
                <a:cs typeface="Roboto Black"/>
                <a:sym typeface="Roboto Black"/>
              </a:rPr>
              <a:t>Why is this important?</a:t>
            </a:r>
            <a:endParaRPr/>
          </a:p>
        </p:txBody>
      </p:sp>
      <p:sp>
        <p:nvSpPr>
          <p:cNvPr id="82" name="Google Shape;82;p17"/>
          <p:cNvSpPr txBox="1"/>
          <p:nvPr/>
        </p:nvSpPr>
        <p:spPr>
          <a:xfrm>
            <a:off x="729787" y="1827067"/>
            <a:ext cx="7873192" cy="206682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Fentanyl is being added to almost every pill conceivable, creating fake ones with the same texture, smell and taste as the original pill. Illicit drug manufacturers are even counterfeiting everyday medicines like Tylenol and Ritalin.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1" u="none" strike="noStrike" cap="none">
                <a:solidFill>
                  <a:srgbClr val="000000"/>
                </a:solidFill>
                <a:latin typeface="Arial"/>
                <a:ea typeface="Arial"/>
                <a:cs typeface="Arial"/>
                <a:sym typeface="Arial"/>
              </a:rPr>
              <a:t>And predominantly, dealers are connecting with kids on social media</a:t>
            </a:r>
            <a:r>
              <a:rPr lang="en-US" sz="12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So that is where we want this campaign to show up – so hopefully we can let them know the dangers before they try it “just this one time.”</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landscape has changed. And kids of every background, zip code and socio-economic class are dying from this lethal drug.</a:t>
            </a:r>
            <a:endParaRPr/>
          </a:p>
        </p:txBody>
      </p:sp>
    </p:spTree>
    <p:extLst>
      <p:ext uri="{BB962C8B-B14F-4D97-AF65-F5344CB8AC3E}">
        <p14:creationId xmlns:p14="http://schemas.microsoft.com/office/powerpoint/2010/main" val="195560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660D-A11E-3351-5444-FB6E2D39D05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4D1BBD-7BB9-D85D-62C2-6BBE6EFDABFF}"/>
              </a:ext>
            </a:extLst>
          </p:cNvPr>
          <p:cNvSpPr>
            <a:spLocks noGrp="1"/>
          </p:cNvSpPr>
          <p:nvPr>
            <p:ph type="body" idx="1"/>
          </p:nvPr>
        </p:nvSpPr>
        <p:spPr/>
        <p:txBody>
          <a:bodyPr/>
          <a:lstStyle/>
          <a:p>
            <a:endParaRPr lang="en-US"/>
          </a:p>
        </p:txBody>
      </p:sp>
      <p:pic>
        <p:nvPicPr>
          <p:cNvPr id="4" name="Picture 3" descr="A white paper with black text and red text&#10;&#10;AI-generated content may be incorrect.">
            <a:extLst>
              <a:ext uri="{FF2B5EF4-FFF2-40B4-BE49-F238E27FC236}">
                <a16:creationId xmlns:a16="http://schemas.microsoft.com/office/drawing/2014/main" id="{A419B03E-D5E1-880C-AC2F-E7BDFDFF787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61131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descr="A white board with red paint on it&#10;&#10;Description automatically generated"/>
          <p:cNvPicPr preferRelativeResize="0"/>
          <p:nvPr/>
        </p:nvPicPr>
        <p:blipFill rotWithShape="1">
          <a:blip r:embed="rId3">
            <a:alphaModFix/>
          </a:blip>
          <a:srcRect/>
          <a:stretch/>
        </p:blipFill>
        <p:spPr>
          <a:xfrm>
            <a:off x="0" y="223024"/>
            <a:ext cx="9144000" cy="5143500"/>
          </a:xfrm>
          <a:prstGeom prst="rect">
            <a:avLst/>
          </a:prstGeom>
          <a:noFill/>
          <a:ln>
            <a:noFill/>
          </a:ln>
        </p:spPr>
      </p:pic>
      <p:sp>
        <p:nvSpPr>
          <p:cNvPr id="74" name="Google Shape;74;p16"/>
          <p:cNvSpPr txBox="1"/>
          <p:nvPr/>
        </p:nvSpPr>
        <p:spPr>
          <a:xfrm>
            <a:off x="489799" y="365725"/>
            <a:ext cx="8226602" cy="640051"/>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3000"/>
              <a:buFont typeface="Roboto Black"/>
              <a:buNone/>
            </a:pPr>
            <a:r>
              <a:rPr lang="en-US" sz="3000" b="0" i="0" u="none" strike="noStrike" cap="none">
                <a:solidFill>
                  <a:srgbClr val="000000"/>
                </a:solidFill>
                <a:latin typeface="Roboto Black"/>
                <a:ea typeface="Roboto Black"/>
                <a:cs typeface="Roboto Black"/>
                <a:sym typeface="Roboto Black"/>
              </a:rPr>
              <a:t>Why is this important?</a:t>
            </a:r>
            <a:endParaRPr/>
          </a:p>
        </p:txBody>
      </p:sp>
      <p:sp>
        <p:nvSpPr>
          <p:cNvPr id="75" name="Google Shape;75;p16"/>
          <p:cNvSpPr txBox="1"/>
          <p:nvPr/>
        </p:nvSpPr>
        <p:spPr>
          <a:xfrm>
            <a:off x="729787" y="1827067"/>
            <a:ext cx="7873192" cy="267765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Opioid addiction is a public health crisis caused increasingly by the addition of Fentanyl to the illicit drug market. Today, although fatal opioid overdoses are down nationally, Southern Nevada rates remain high, along with an increase in non-fatal overdoses. According to the Southern Nevada Health District, fentanyl-involved overdose deaths increased 699.83% among Clark County residents from 2018-2024. </a:t>
            </a:r>
            <a:r>
              <a:rPr lang="en-US" sz="1200" b="1" i="0" u="none" strike="noStrike" cap="none">
                <a:solidFill>
                  <a:srgbClr val="000000"/>
                </a:solidFill>
                <a:latin typeface="Arial"/>
                <a:ea typeface="Arial"/>
                <a:cs typeface="Arial"/>
                <a:sym typeface="Arial"/>
              </a:rPr>
              <a:t>It is 50-100 times more potent than morphine and heroin!</a:t>
            </a:r>
            <a:br>
              <a:rPr lang="en-US" sz="12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Increasingly, we are seeing deaths among young people. And unlike most opiates, </a:t>
            </a:r>
            <a:r>
              <a:rPr lang="en-US" sz="1200" b="1" i="1" u="none" strike="noStrike" cap="none">
                <a:solidFill>
                  <a:srgbClr val="000000"/>
                </a:solidFill>
                <a:latin typeface="Arial"/>
                <a:ea typeface="Arial"/>
                <a:cs typeface="Arial"/>
                <a:sym typeface="Arial"/>
              </a:rPr>
              <a:t>Fentanyl can be lethal with the first use</a:t>
            </a:r>
            <a:r>
              <a:rPr lang="en-US" sz="1200" b="0" i="0" u="none" strike="noStrike" cap="none">
                <a:solidFill>
                  <a:srgbClr val="000000"/>
                </a:solidFill>
                <a:latin typeface="Arial"/>
                <a:ea typeface="Arial"/>
                <a:cs typeface="Arial"/>
                <a:sym typeface="Arial"/>
              </a:rPr>
              <a:t>. It only takes a two-milligram dose, similar to 5-7 grains of salt to cause death for an average size adult.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1" u="none" strike="noStrike" cap="none">
                <a:solidFill>
                  <a:srgbClr val="000000"/>
                </a:solidFill>
                <a:latin typeface="Arial"/>
                <a:ea typeface="Arial"/>
                <a:cs typeface="Arial"/>
                <a:sym typeface="Arial"/>
              </a:rPr>
              <a:t>You can’t taste, smell or see the difference</a:t>
            </a:r>
            <a:r>
              <a:rPr lang="en-US" sz="1200" b="0" i="0" u="none" strike="noStrike" cap="none">
                <a:solidFill>
                  <a:srgbClr val="000000"/>
                </a:solidFill>
                <a:latin typeface="Arial"/>
                <a:ea typeface="Arial"/>
                <a:cs typeface="Arial"/>
                <a:sym typeface="Arial"/>
              </a:rPr>
              <a:t> between fake pills laced with deadly Fentanyl and the real thing.</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City of Henderson desires to focus its efforts on middle school and high school-age children because youth at this age have a natural propensity to experiment, the same as every generation before them.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However, the danger of this drug makes one choice potentially lethal. </a:t>
            </a:r>
            <a:endParaRPr/>
          </a:p>
        </p:txBody>
      </p:sp>
      <p:pic>
        <p:nvPicPr>
          <p:cNvPr id="2" name="Picture 1" descr="A white card with red text&#10;&#10;AI-generated content may be incorrect.">
            <a:extLst>
              <a:ext uri="{FF2B5EF4-FFF2-40B4-BE49-F238E27FC236}">
                <a16:creationId xmlns:a16="http://schemas.microsoft.com/office/drawing/2014/main" id="{C1E5C8FB-6C3D-5741-8854-2C2275B9B4FD}"/>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6857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9615-D29D-A2FE-1C7D-B55011DF985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9BF65A1-993D-0E7D-1E8B-C4CB065D2092}"/>
              </a:ext>
            </a:extLst>
          </p:cNvPr>
          <p:cNvSpPr>
            <a:spLocks noGrp="1"/>
          </p:cNvSpPr>
          <p:nvPr>
            <p:ph type="body" idx="1"/>
          </p:nvPr>
        </p:nvSpPr>
        <p:spPr/>
        <p:txBody>
          <a:bodyPr/>
          <a:lstStyle/>
          <a:p>
            <a:endParaRPr lang="en-US"/>
          </a:p>
        </p:txBody>
      </p:sp>
      <p:pic>
        <p:nvPicPr>
          <p:cNvPr id="4" name="Picture 3" descr="A white paper with black text&#10;&#10;AI-generated content may be incorrect.">
            <a:extLst>
              <a:ext uri="{FF2B5EF4-FFF2-40B4-BE49-F238E27FC236}">
                <a16:creationId xmlns:a16="http://schemas.microsoft.com/office/drawing/2014/main" id="{116126B9-C8DF-0228-E68F-8A538637EE0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18014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A group of people in graduation gowns&#10;&#10;Description automatically generated"/>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F9F4CF53AD9B40A62C6179FD26E6BC" ma:contentTypeVersion="19" ma:contentTypeDescription="Create a new document." ma:contentTypeScope="" ma:versionID="97b46a07c5ee2fc64da745be2e223c67">
  <xsd:schema xmlns:xsd="http://www.w3.org/2001/XMLSchema" xmlns:xs="http://www.w3.org/2001/XMLSchema" xmlns:p="http://schemas.microsoft.com/office/2006/metadata/properties" xmlns:ns2="3ab9130e-e16b-47c4-9872-083305a35614" xmlns:ns3="5c18441c-b873-4f67-a215-71216583a994" targetNamespace="http://schemas.microsoft.com/office/2006/metadata/properties" ma:root="true" ma:fieldsID="7654be98ec075227da7c803379b86f07" ns2:_="" ns3:_="">
    <xsd:import namespace="3ab9130e-e16b-47c4-9872-083305a35614"/>
    <xsd:import namespace="5c18441c-b873-4f67-a215-71216583a9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9130e-e16b-47c4-9872-083305a356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53b7efd-f7f3-4d64-a889-a42ed4b44a3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18441c-b873-4f67-a215-71216583a9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469d8-c437-4e46-967b-9eb16977ce98}" ma:internalName="TaxCatchAll" ma:showField="CatchAllData" ma:web="5c18441c-b873-4f67-a215-71216583a9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c18441c-b873-4f67-a215-71216583a994">
      <UserInfo>
        <DisplayName/>
        <AccountId xsi:nil="true"/>
        <AccountType/>
      </UserInfo>
    </SharedWithUsers>
    <lcf76f155ced4ddcb4097134ff3c332f xmlns="3ab9130e-e16b-47c4-9872-083305a35614">
      <Terms xmlns="http://schemas.microsoft.com/office/infopath/2007/PartnerControls"/>
    </lcf76f155ced4ddcb4097134ff3c332f>
    <TaxCatchAll xmlns="5c18441c-b873-4f67-a215-71216583a994" xsi:nil="true"/>
  </documentManagement>
</p:properties>
</file>

<file path=customXml/itemProps1.xml><?xml version="1.0" encoding="utf-8"?>
<ds:datastoreItem xmlns:ds="http://schemas.openxmlformats.org/officeDocument/2006/customXml" ds:itemID="{85C8A237-E0A1-4A25-8425-61FB18E10BA5}">
  <ds:schemaRefs>
    <ds:schemaRef ds:uri="http://schemas.microsoft.com/sharepoint/v3/contenttype/forms"/>
  </ds:schemaRefs>
</ds:datastoreItem>
</file>

<file path=customXml/itemProps2.xml><?xml version="1.0" encoding="utf-8"?>
<ds:datastoreItem xmlns:ds="http://schemas.openxmlformats.org/officeDocument/2006/customXml" ds:itemID="{D28A84CD-3AFB-4100-B07E-3A4B584888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9130e-e16b-47c4-9872-083305a35614"/>
    <ds:schemaRef ds:uri="5c18441c-b873-4f67-a215-71216583a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38F9FA-AACA-4076-8045-DBCA401B38A0}">
  <ds:schemaRefs>
    <ds:schemaRef ds:uri="http://schemas.microsoft.com/office/2006/metadata/properties"/>
    <ds:schemaRef ds:uri="http://schemas.microsoft.com/office/infopath/2007/PartnerControls"/>
    <ds:schemaRef ds:uri="5c18441c-b873-4f67-a215-71216583a994"/>
    <ds:schemaRef ds:uri="3ab9130e-e16b-47c4-9872-083305a35614"/>
  </ds:schemaRefs>
</ds:datastoreItem>
</file>

<file path=docProps/app.xml><?xml version="1.0" encoding="utf-8"?>
<Properties xmlns="http://schemas.openxmlformats.org/officeDocument/2006/extended-properties" xmlns:vt="http://schemas.openxmlformats.org/officeDocument/2006/docPropsVTypes">
  <TotalTime>19</TotalTime>
  <Words>1687</Words>
  <Application>Microsoft Office PowerPoint</Application>
  <PresentationFormat>On-screen Show (16:9)</PresentationFormat>
  <Paragraphs>153</Paragraphs>
  <Slides>20</Slides>
  <Notes>16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Gaby Rodriguez</dc:creator>
  <cp:lastModifiedBy>Lynn Purdue</cp:lastModifiedBy>
  <cp:revision>36</cp:revision>
  <dcterms:modified xsi:type="dcterms:W3CDTF">2026-04-21T21:45:53Z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18900.0000000000</vt:lpwstr>
  </property>
  <property fmtid="{D5CDD505-2E9C-101B-9397-08002B2CF9AE}" pid="3" name="ContentTypeId">
    <vt:lpwstr>0x01010024F9F4CF53AD9B40A62C6179FD26E6BC</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